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86"/>
  </p:notesMasterIdLst>
  <p:handoutMasterIdLst>
    <p:handoutMasterId r:id="rId87"/>
  </p:handoutMasterIdLst>
  <p:sldIdLst>
    <p:sldId id="257" r:id="rId2"/>
    <p:sldId id="388" r:id="rId3"/>
    <p:sldId id="265" r:id="rId4"/>
    <p:sldId id="301" r:id="rId5"/>
    <p:sldId id="360" r:id="rId6"/>
    <p:sldId id="389" r:id="rId7"/>
    <p:sldId id="390" r:id="rId8"/>
    <p:sldId id="260" r:id="rId9"/>
    <p:sldId id="266" r:id="rId10"/>
    <p:sldId id="280" r:id="rId11"/>
    <p:sldId id="267" r:id="rId12"/>
    <p:sldId id="288" r:id="rId13"/>
    <p:sldId id="289" r:id="rId14"/>
    <p:sldId id="295" r:id="rId15"/>
    <p:sldId id="268" r:id="rId16"/>
    <p:sldId id="299" r:id="rId17"/>
    <p:sldId id="269" r:id="rId18"/>
    <p:sldId id="303" r:id="rId19"/>
    <p:sldId id="271" r:id="rId20"/>
    <p:sldId id="272" r:id="rId21"/>
    <p:sldId id="370" r:id="rId22"/>
    <p:sldId id="273" r:id="rId23"/>
    <p:sldId id="285" r:id="rId24"/>
    <p:sldId id="274" r:id="rId25"/>
    <p:sldId id="315" r:id="rId26"/>
    <p:sldId id="311" r:id="rId27"/>
    <p:sldId id="316" r:id="rId28"/>
    <p:sldId id="318" r:id="rId29"/>
    <p:sldId id="319" r:id="rId30"/>
    <p:sldId id="317" r:id="rId31"/>
    <p:sldId id="364" r:id="rId32"/>
    <p:sldId id="387" r:id="rId33"/>
    <p:sldId id="356" r:id="rId34"/>
    <p:sldId id="365" r:id="rId35"/>
    <p:sldId id="321" r:id="rId36"/>
    <p:sldId id="366" r:id="rId37"/>
    <p:sldId id="322" r:id="rId38"/>
    <p:sldId id="363" r:id="rId39"/>
    <p:sldId id="367" r:id="rId40"/>
    <p:sldId id="362" r:id="rId41"/>
    <p:sldId id="368" r:id="rId42"/>
    <p:sldId id="276" r:id="rId43"/>
    <p:sldId id="328" r:id="rId44"/>
    <p:sldId id="330"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71" r:id="rId60"/>
    <p:sldId id="373" r:id="rId61"/>
    <p:sldId id="372" r:id="rId62"/>
    <p:sldId id="358" r:id="rId63"/>
    <p:sldId id="346" r:id="rId64"/>
    <p:sldId id="347" r:id="rId65"/>
    <p:sldId id="348" r:id="rId66"/>
    <p:sldId id="349" r:id="rId67"/>
    <p:sldId id="350" r:id="rId68"/>
    <p:sldId id="351" r:id="rId69"/>
    <p:sldId id="352" r:id="rId70"/>
    <p:sldId id="375" r:id="rId71"/>
    <p:sldId id="391" r:id="rId72"/>
    <p:sldId id="376" r:id="rId73"/>
    <p:sldId id="377" r:id="rId74"/>
    <p:sldId id="374" r:id="rId75"/>
    <p:sldId id="382" r:id="rId76"/>
    <p:sldId id="378" r:id="rId77"/>
    <p:sldId id="379" r:id="rId78"/>
    <p:sldId id="380" r:id="rId79"/>
    <p:sldId id="381" r:id="rId80"/>
    <p:sldId id="385" r:id="rId81"/>
    <p:sldId id="386" r:id="rId82"/>
    <p:sldId id="353" r:id="rId83"/>
    <p:sldId id="354" r:id="rId84"/>
    <p:sldId id="359" r:id="rId8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99FF"/>
    <a:srgbClr val="E0A9FF"/>
    <a:srgbClr val="FFA2FB"/>
    <a:srgbClr val="F6F1BE"/>
    <a:srgbClr val="B5D971"/>
    <a:srgbClr val="CFD667"/>
    <a:srgbClr val="DEC86F"/>
    <a:srgbClr val="DEA867"/>
    <a:srgbClr val="C924D0"/>
    <a:srgbClr val="00C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4" autoAdjust="0"/>
    <p:restoredTop sz="88805" autoAdjust="0"/>
  </p:normalViewPr>
  <p:slideViewPr>
    <p:cSldViewPr snapToGrid="0">
      <p:cViewPr>
        <p:scale>
          <a:sx n="200" d="100"/>
          <a:sy n="200" d="100"/>
        </p:scale>
        <p:origin x="-1088" y="-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50" d="100"/>
          <a:sy n="150" d="100"/>
        </p:scale>
        <p:origin x="-1816" y="35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FEB2890-4AD8-0B45-A8D5-DD20D70D104D}" type="datetimeFigureOut">
              <a:rPr lang="en-US"/>
              <a:pPr>
                <a:defRPr/>
              </a:pPr>
              <a:t>9/19/14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494B931-4702-1E46-814D-F4D77DC0D48A}" type="slidenum">
              <a:rPr lang="en-US"/>
              <a:pPr>
                <a:defRPr/>
              </a:pPr>
              <a:t>‹#›</a:t>
            </a:fld>
            <a:endParaRPr lang="en-US"/>
          </a:p>
        </p:txBody>
      </p:sp>
    </p:spTree>
    <p:extLst>
      <p:ext uri="{BB962C8B-B14F-4D97-AF65-F5344CB8AC3E}">
        <p14:creationId xmlns:p14="http://schemas.microsoft.com/office/powerpoint/2010/main" val="978435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5C786494-2FE2-CA41-82C5-D8E37B682ED9}" type="datetime1">
              <a:rPr lang="en-US"/>
              <a:pPr>
                <a:defRPr/>
              </a:pPr>
              <a:t>9/19/14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D91E240A-490F-F94F-BA39-10ADC174CE7A}" type="slidenum">
              <a:rPr lang="en-US"/>
              <a:pPr>
                <a:defRPr/>
              </a:pPr>
              <a:t>‹#›</a:t>
            </a:fld>
            <a:endParaRPr lang="en-US"/>
          </a:p>
        </p:txBody>
      </p:sp>
    </p:spTree>
    <p:extLst>
      <p:ext uri="{BB962C8B-B14F-4D97-AF65-F5344CB8AC3E}">
        <p14:creationId xmlns:p14="http://schemas.microsoft.com/office/powerpoint/2010/main" val="266400423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3A00B6-11DF-014E-A8F5-1993CD0108D5}" type="slidenum">
              <a:rPr lang="en-US" smtClean="0">
                <a:ea typeface="ＭＳ Ｐゴシック" charset="-128"/>
                <a:cs typeface="ＭＳ Ｐゴシック" charset="-128"/>
              </a:rPr>
              <a:pPr fontAlgn="base">
                <a:spcBef>
                  <a:spcPct val="0"/>
                </a:spcBef>
                <a:spcAft>
                  <a:spcPct val="0"/>
                </a:spcAft>
                <a:defRPr/>
              </a:pPr>
              <a:t>1</a:t>
            </a:fld>
            <a:endParaRPr lang="en-US" smtClean="0">
              <a:ea typeface="ＭＳ Ｐゴシック" charset="-128"/>
              <a:cs typeface="ＭＳ Ｐゴシック" charset="-128"/>
            </a:endParaRPr>
          </a:p>
        </p:txBody>
      </p:sp>
      <p:sp>
        <p:nvSpPr>
          <p:cNvPr id="10243" name="Rectangle 2"/>
          <p:cNvSpPr>
            <a:spLocks noGrp="1" noRot="1" noChangeAspect="1" noChangeArrowheads="1" noTextEdit="1"/>
          </p:cNvSpPr>
          <p:nvPr>
            <p:ph type="sldImg"/>
          </p:nvPr>
        </p:nvSpPr>
        <p:spPr bwMode="auto">
          <a:xfrm>
            <a:off x="1146175" y="685800"/>
            <a:ext cx="4565650" cy="3425825"/>
          </a:xfrm>
          <a:noFill/>
          <a:ln cap="flat">
            <a:solidFill>
              <a:schemeClr val="tx1"/>
            </a:solidFill>
            <a:miter lim="800000"/>
            <a:headEnd/>
            <a:tailEnd/>
          </a:ln>
        </p:spPr>
      </p:sp>
      <p:sp>
        <p:nvSpPr>
          <p:cNvPr id="10244" name="Rectangle 3"/>
          <p:cNvSpPr>
            <a:spLocks noGrp="1" noChangeArrowheads="1"/>
          </p:cNvSpPr>
          <p:nvPr>
            <p:ph type="body" idx="1"/>
          </p:nvPr>
        </p:nvSpPr>
        <p:spPr bwMode="auto">
          <a:xfrm>
            <a:off x="914400" y="4343400"/>
            <a:ext cx="5029200" cy="4116388"/>
          </a:xfrm>
          <a:noFill/>
        </p:spPr>
        <p:txBody>
          <a:bodyPr wrap="square" lIns="90476" tIns="44445" rIns="90476" bIns="44445" numCol="1" anchor="t" anchorCtr="0" compatLnSpc="1">
            <a:prstTxWarp prst="textNoShape">
              <a:avLst/>
            </a:prstTxWarp>
          </a:bodyPr>
          <a:lstStyle/>
          <a:p>
            <a:pPr eaLnBrk="1" hangingPunct="1">
              <a:spcBef>
                <a:spcPct val="0"/>
              </a:spcBef>
            </a:pPr>
            <a:r>
              <a:rPr lang="en-US" dirty="0" smtClean="0">
                <a:solidFill>
                  <a:srgbClr val="33CCCC"/>
                </a:solidFill>
              </a:rPr>
              <a:t>These tools were originally developed to process the data that was</a:t>
            </a:r>
            <a:r>
              <a:rPr lang="en-US" baseline="0" dirty="0" smtClean="0">
                <a:solidFill>
                  <a:srgbClr val="33CCCC"/>
                </a:solidFill>
              </a:rPr>
              <a:t> captured in </a:t>
            </a:r>
            <a:r>
              <a:rPr lang="en-US" baseline="0" dirty="0" err="1" smtClean="0">
                <a:solidFill>
                  <a:srgbClr val="33CCCC"/>
                </a:solidFill>
              </a:rPr>
              <a:t>Castine</a:t>
            </a:r>
            <a:r>
              <a:rPr lang="en-US" baseline="0" dirty="0" smtClean="0">
                <a:solidFill>
                  <a:srgbClr val="33CCCC"/>
                </a:solidFill>
              </a:rPr>
              <a:t>, Maine during the Summer Hydrographic course of 2008. </a:t>
            </a:r>
          </a:p>
          <a:p>
            <a:pPr eaLnBrk="1" hangingPunct="1">
              <a:spcBef>
                <a:spcPct val="0"/>
              </a:spcBef>
            </a:pPr>
            <a:r>
              <a:rPr lang="en-US" baseline="0" dirty="0" smtClean="0">
                <a:solidFill>
                  <a:srgbClr val="33CCCC"/>
                </a:solidFill>
              </a:rPr>
              <a:t>Since then, we used them on data from Fort Point, New Castle and Great Bay along with tests of tide stations using other technology than pressure. </a:t>
            </a:r>
          </a:p>
          <a:p>
            <a:pPr eaLnBrk="1" hangingPunct="1">
              <a:spcBef>
                <a:spcPct val="0"/>
              </a:spcBef>
            </a:pPr>
            <a:r>
              <a:rPr lang="en-US" baseline="0" dirty="0" smtClean="0">
                <a:solidFill>
                  <a:srgbClr val="33CCCC"/>
                </a:solidFill>
              </a:rPr>
              <a:t>They are now publicly available as Python programs run from a command line. They exist, not only as production tools, but as models for student work using any other data processing system, for example, </a:t>
            </a:r>
            <a:r>
              <a:rPr lang="en-US" baseline="0" dirty="0" err="1" smtClean="0">
                <a:solidFill>
                  <a:srgbClr val="33CCCC"/>
                </a:solidFill>
              </a:rPr>
              <a:t>MatLab</a:t>
            </a:r>
            <a:r>
              <a:rPr lang="en-US" baseline="0" dirty="0" smtClean="0">
                <a:solidFill>
                  <a:srgbClr val="33CCCC"/>
                </a:solidFill>
              </a:rPr>
              <a:t>. </a:t>
            </a:r>
          </a:p>
          <a:p>
            <a:pPr eaLnBrk="1" hangingPunct="1">
              <a:spcBef>
                <a:spcPct val="0"/>
              </a:spcBef>
            </a:pPr>
            <a:r>
              <a:rPr lang="en-US" baseline="0" dirty="0" smtClean="0">
                <a:solidFill>
                  <a:srgbClr val="33CCCC"/>
                </a:solidFill>
              </a:rPr>
              <a:t>You will find the command line options and parameters along with algorithms on the the CCOM wiki; search on “</a:t>
            </a:r>
            <a:r>
              <a:rPr lang="en-US" baseline="0" dirty="0" err="1" smtClean="0">
                <a:solidFill>
                  <a:srgbClr val="33CCCC"/>
                </a:solidFill>
              </a:rPr>
              <a:t>tideTools</a:t>
            </a:r>
            <a:r>
              <a:rPr lang="en-US" baseline="0" dirty="0" smtClean="0">
                <a:solidFill>
                  <a:srgbClr val="33CCCC"/>
                </a:solidFill>
              </a:rPr>
              <a:t>”</a:t>
            </a:r>
            <a:endParaRPr lang="en-US" dirty="0" smtClean="0">
              <a:solidFill>
                <a:srgbClr val="33CCCC"/>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err="1" smtClean="0"/>
              <a:t>tideConvert</a:t>
            </a:r>
            <a:r>
              <a:rPr lang="en-US" baseline="0" dirty="0" smtClean="0"/>
              <a:t> parses the tide station data file and produces a standard format. </a:t>
            </a:r>
          </a:p>
          <a:p>
            <a:endParaRPr lang="en-US" baseline="0" dirty="0" smtClean="0"/>
          </a:p>
          <a:p>
            <a:r>
              <a:rPr lang="en-US" dirty="0" err="1" smtClean="0"/>
              <a:t>Caris</a:t>
            </a:r>
            <a:r>
              <a:rPr lang="en-US" dirty="0" smtClean="0"/>
              <a:t> is </a:t>
            </a:r>
            <a:r>
              <a:rPr lang="en-US" b="1" dirty="0" smtClean="0"/>
              <a:t>Hydrographic and Sonar Data Processing System </a:t>
            </a:r>
          </a:p>
          <a:p>
            <a:endParaRPr lang="en-US" b="1" dirty="0" smtClean="0"/>
          </a:p>
          <a:p>
            <a:r>
              <a:rPr lang="en-US" b="1" dirty="0" smtClean="0"/>
              <a:t>The rest of the </a:t>
            </a:r>
            <a:r>
              <a:rPr lang="en-US" b="1" dirty="0" err="1" smtClean="0"/>
              <a:t>tideTools</a:t>
            </a:r>
            <a:r>
              <a:rPr lang="en-US" b="1" baseline="0" dirty="0" smtClean="0"/>
              <a:t> assume the data is in this standard format.</a:t>
            </a:r>
            <a:endParaRPr lang="en-US" b="1" dirty="0" smtClean="0"/>
          </a:p>
          <a:p>
            <a:endParaRPr lang="en-US" dirty="0" smtClean="0"/>
          </a:p>
        </p:txBody>
      </p:sp>
      <p:sp>
        <p:nvSpPr>
          <p:cNvPr id="4" name="Slide Number Placeholder 3"/>
          <p:cNvSpPr>
            <a:spLocks noGrp="1"/>
          </p:cNvSpPr>
          <p:nvPr>
            <p:ph type="sldNum" sz="quarter" idx="5"/>
          </p:nvPr>
        </p:nvSpPr>
        <p:spPr/>
        <p:txBody>
          <a:bodyPr/>
          <a:lstStyle/>
          <a:p>
            <a:pPr>
              <a:defRPr/>
            </a:pPr>
            <a:fld id="{BD5891E7-FB48-7244-A6FC-BE161A73E575}"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first step</a:t>
            </a:r>
            <a:r>
              <a:rPr lang="en-US" baseline="0" dirty="0" smtClean="0"/>
              <a:t> is to eliminate unwanted data points. </a:t>
            </a:r>
            <a:r>
              <a:rPr lang="en-US" baseline="0" dirty="0" err="1" smtClean="0"/>
              <a:t>tideTrim</a:t>
            </a:r>
            <a:r>
              <a:rPr lang="en-US" baseline="0" dirty="0" smtClean="0"/>
              <a:t> not only can be used to selected a subset based on time of the original data, but also can remove outliers. By default, the filter uses 1.5 standard deviations from within a moving window of the data. You can specify any window dimensions you wish. </a:t>
            </a:r>
          </a:p>
          <a:p>
            <a:r>
              <a:rPr lang="en-US" baseline="0" dirty="0" smtClean="0"/>
              <a:t>How the </a:t>
            </a:r>
            <a:r>
              <a:rPr lang="en-US" baseline="0" dirty="0" err="1" smtClean="0"/>
              <a:t>tideTools</a:t>
            </a:r>
            <a:r>
              <a:rPr lang="en-US" baseline="0" dirty="0" smtClean="0"/>
              <a:t> work will be explained shortly.</a:t>
            </a:r>
          </a:p>
          <a:p>
            <a:endParaRPr lang="en-US" baseline="0" dirty="0" smtClean="0"/>
          </a:p>
          <a:p>
            <a:r>
              <a:rPr lang="en-US" baseline="0" dirty="0" smtClean="0"/>
              <a:t>Let’s look at this spike in detail</a:t>
            </a:r>
            <a:endParaRPr lang="en-US" dirty="0" smtClean="0"/>
          </a:p>
        </p:txBody>
      </p:sp>
      <p:sp>
        <p:nvSpPr>
          <p:cNvPr id="4" name="Slide Number Placeholder 3"/>
          <p:cNvSpPr>
            <a:spLocks noGrp="1"/>
          </p:cNvSpPr>
          <p:nvPr>
            <p:ph type="sldNum" sz="quarter" idx="5"/>
          </p:nvPr>
        </p:nvSpPr>
        <p:spPr/>
        <p:txBody>
          <a:bodyPr/>
          <a:lstStyle/>
          <a:p>
            <a:pPr>
              <a:defRPr/>
            </a:pPr>
            <a:fld id="{4F04374C-BF33-7E44-B111-9C4CCE73290A}"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Looks like one errant data point, zinging to zero depth</a:t>
            </a:r>
          </a:p>
        </p:txBody>
      </p:sp>
      <p:sp>
        <p:nvSpPr>
          <p:cNvPr id="4" name="Slide Number Placeholder 3"/>
          <p:cNvSpPr>
            <a:spLocks noGrp="1"/>
          </p:cNvSpPr>
          <p:nvPr>
            <p:ph type="sldNum" sz="quarter" idx="5"/>
          </p:nvPr>
        </p:nvSpPr>
        <p:spPr/>
        <p:txBody>
          <a:bodyPr/>
          <a:lstStyle/>
          <a:p>
            <a:pPr>
              <a:defRPr/>
            </a:pPr>
            <a:fld id="{65185AE9-2BE8-8942-B106-2AB172734E8E}"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a:t>
            </a:r>
            <a:r>
              <a:rPr lang="en-US" baseline="0" dirty="0" smtClean="0"/>
              <a:t> red points are the result of applying </a:t>
            </a:r>
            <a:r>
              <a:rPr lang="en-US" baseline="0" dirty="0" err="1" smtClean="0"/>
              <a:t>tideTrim</a:t>
            </a:r>
            <a:r>
              <a:rPr lang="en-US" baseline="0" dirty="0" smtClean="0"/>
              <a:t>. The blue point with a near zero value, has been eliminated. </a:t>
            </a:r>
          </a:p>
          <a:p>
            <a:r>
              <a:rPr lang="en-US" baseline="0" dirty="0" smtClean="0"/>
              <a:t>Look more closely at the result</a:t>
            </a:r>
            <a:endParaRPr lang="en-US" dirty="0" smtClean="0"/>
          </a:p>
        </p:txBody>
      </p:sp>
      <p:sp>
        <p:nvSpPr>
          <p:cNvPr id="4" name="Slide Number Placeholder 3"/>
          <p:cNvSpPr>
            <a:spLocks noGrp="1"/>
          </p:cNvSpPr>
          <p:nvPr>
            <p:ph type="sldNum" sz="quarter" idx="5"/>
          </p:nvPr>
        </p:nvSpPr>
        <p:spPr/>
        <p:txBody>
          <a:bodyPr/>
          <a:lstStyle/>
          <a:p>
            <a:pPr>
              <a:defRPr/>
            </a:pPr>
            <a:fld id="{A7597F82-F084-F644-9C33-2D7537A797EB}"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err="1" smtClean="0"/>
              <a:t>tideTrim</a:t>
            </a:r>
            <a:r>
              <a:rPr lang="en-US" baseline="0" dirty="0" smtClean="0"/>
              <a:t> removes data points</a:t>
            </a:r>
            <a:endParaRPr lang="en-US" dirty="0" smtClean="0"/>
          </a:p>
        </p:txBody>
      </p:sp>
      <p:sp>
        <p:nvSpPr>
          <p:cNvPr id="4" name="Slide Number Placeholder 3"/>
          <p:cNvSpPr>
            <a:spLocks noGrp="1"/>
          </p:cNvSpPr>
          <p:nvPr>
            <p:ph type="sldNum" sz="quarter" idx="5"/>
          </p:nvPr>
        </p:nvSpPr>
        <p:spPr/>
        <p:txBody>
          <a:bodyPr/>
          <a:lstStyle/>
          <a:p>
            <a:pPr>
              <a:defRPr/>
            </a:pPr>
            <a:fld id="{A357E4D5-9E8A-9441-B221-2279AF0BC51F}"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red points are</a:t>
            </a:r>
            <a:r>
              <a:rPr lang="en-US" baseline="0" dirty="0" smtClean="0"/>
              <a:t> from a data set with gaps. The blue points are the interpolated points. </a:t>
            </a:r>
            <a:endParaRPr lang="en-US" dirty="0" smtClean="0"/>
          </a:p>
          <a:p>
            <a:r>
              <a:rPr lang="en-US" dirty="0" smtClean="0"/>
              <a:t>Now</a:t>
            </a:r>
            <a:r>
              <a:rPr lang="en-US" baseline="0" dirty="0" smtClean="0"/>
              <a:t> we need to fill the gaps in the data. </a:t>
            </a:r>
          </a:p>
          <a:p>
            <a:r>
              <a:rPr lang="en-US" baseline="0" dirty="0" smtClean="0"/>
              <a:t>This is, of course, a process that must be limited to small gaps. </a:t>
            </a:r>
          </a:p>
          <a:p>
            <a:r>
              <a:rPr lang="en-US" baseline="0" dirty="0" smtClean="0"/>
              <a:t>It requires a some </a:t>
            </a:r>
            <a:r>
              <a:rPr lang="en-US" baseline="0" dirty="0" err="1" smtClean="0"/>
              <a:t>judgement</a:t>
            </a:r>
            <a:r>
              <a:rPr lang="en-US" baseline="0" dirty="0" smtClean="0"/>
              <a:t>. Large gaps should be become</a:t>
            </a:r>
          </a:p>
          <a:p>
            <a:r>
              <a:rPr lang="en-US" baseline="0" dirty="0" smtClean="0"/>
              <a:t>break points in the data. </a:t>
            </a:r>
          </a:p>
          <a:p>
            <a:r>
              <a:rPr lang="en-US" baseline="0" dirty="0" smtClean="0"/>
              <a:t>In other words, Each of the continuous blocks should be treated as a separate data set. </a:t>
            </a:r>
          </a:p>
          <a:p>
            <a:r>
              <a:rPr lang="en-US" baseline="0" dirty="0" smtClean="0"/>
              <a:t>For the smaller gaps, such as those created by </a:t>
            </a:r>
            <a:r>
              <a:rPr lang="en-US" baseline="0" dirty="0" err="1" smtClean="0"/>
              <a:t>tideTrim</a:t>
            </a:r>
            <a:r>
              <a:rPr lang="en-US" baseline="0" dirty="0" smtClean="0"/>
              <a:t>, </a:t>
            </a:r>
            <a:r>
              <a:rPr lang="en-US" baseline="0" dirty="0" err="1" smtClean="0"/>
              <a:t>tideResample</a:t>
            </a:r>
            <a:r>
              <a:rPr lang="en-US" baseline="0" dirty="0" smtClean="0"/>
              <a:t> can be used to interpolate. </a:t>
            </a:r>
          </a:p>
          <a:p>
            <a:r>
              <a:rPr lang="en-US" baseline="0" dirty="0" smtClean="0"/>
              <a:t>It will be important to have continuous data for the following steps of smoothing, </a:t>
            </a:r>
            <a:r>
              <a:rPr lang="en-US" baseline="0" dirty="0" err="1" smtClean="0"/>
              <a:t>downsampling</a:t>
            </a:r>
            <a:r>
              <a:rPr lang="en-US" baseline="0" dirty="0" smtClean="0"/>
              <a:t>, and peak location. </a:t>
            </a:r>
          </a:p>
          <a:p>
            <a:r>
              <a:rPr lang="en-US" baseline="0" dirty="0" smtClean="0"/>
              <a:t>That is why we interpolate at this point.</a:t>
            </a:r>
            <a:endParaRPr lang="en-US" dirty="0" smtClean="0"/>
          </a:p>
        </p:txBody>
      </p:sp>
      <p:sp>
        <p:nvSpPr>
          <p:cNvPr id="4" name="Slide Number Placeholder 3"/>
          <p:cNvSpPr>
            <a:spLocks noGrp="1"/>
          </p:cNvSpPr>
          <p:nvPr>
            <p:ph type="sldNum" sz="quarter" idx="5"/>
          </p:nvPr>
        </p:nvSpPr>
        <p:spPr/>
        <p:txBody>
          <a:bodyPr/>
          <a:lstStyle/>
          <a:p>
            <a:pPr>
              <a:defRPr/>
            </a:pPr>
            <a:fld id="{0F7F473B-4D29-DB49-A1AF-3D145B2F1517}"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The first pass with tideResample and why you need to use it</a:t>
            </a:r>
          </a:p>
        </p:txBody>
      </p:sp>
      <p:sp>
        <p:nvSpPr>
          <p:cNvPr id="4" name="Slide Number Placeholder 3"/>
          <p:cNvSpPr>
            <a:spLocks noGrp="1"/>
          </p:cNvSpPr>
          <p:nvPr>
            <p:ph type="sldNum" sz="quarter" idx="5"/>
          </p:nvPr>
        </p:nvSpPr>
        <p:spPr/>
        <p:txBody>
          <a:bodyPr/>
          <a:lstStyle/>
          <a:p>
            <a:pPr>
              <a:defRPr/>
            </a:pPr>
            <a:fld id="{C8564F5F-BE5E-0146-B2A9-E8D60050E145}"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data is from a tide sensor that uses microwaves to measure distance between the </a:t>
            </a:r>
            <a:r>
              <a:rPr lang="en-US" dirty="0" err="1" smtClean="0"/>
              <a:t>transiever</a:t>
            </a:r>
            <a:r>
              <a:rPr lang="en-US" dirty="0" smtClean="0"/>
              <a:t> and the surface of the water. It was sampling at once a second. It has millimeter precision. (The data was provided by Andy McLeod of CCOM.)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will eventually </a:t>
            </a:r>
            <a:r>
              <a:rPr lang="en-US" baseline="0" dirty="0" err="1" smtClean="0"/>
              <a:t>downsample</a:t>
            </a:r>
            <a:r>
              <a:rPr lang="en-US" baseline="0" dirty="0" smtClean="0"/>
              <a:t> this data, but we might want to use the clean and slightly smoothed data to do a spectral analysis, looking for ripples, waves, and swells.</a:t>
            </a:r>
            <a:endParaRPr lang="en-US" dirty="0" smtClean="0"/>
          </a:p>
        </p:txBody>
      </p:sp>
      <p:sp>
        <p:nvSpPr>
          <p:cNvPr id="4" name="Slide Number Placeholder 3"/>
          <p:cNvSpPr>
            <a:spLocks noGrp="1"/>
          </p:cNvSpPr>
          <p:nvPr>
            <p:ph type="sldNum" sz="quarter" idx="5"/>
          </p:nvPr>
        </p:nvSpPr>
        <p:spPr/>
        <p:txBody>
          <a:bodyPr/>
          <a:lstStyle/>
          <a:p>
            <a:pPr>
              <a:defRPr/>
            </a:pPr>
            <a:fld id="{046C1127-7CEB-864F-ACC8-6A539E4AB09B}"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Blue is the smoothed data with 1 second samples. </a:t>
            </a:r>
          </a:p>
          <a:p>
            <a:r>
              <a:rPr lang="en-US" dirty="0" smtClean="0"/>
              <a:t>Red is the </a:t>
            </a:r>
            <a:r>
              <a:rPr lang="en-US" dirty="0" err="1" smtClean="0"/>
              <a:t>downsampled</a:t>
            </a:r>
            <a:r>
              <a:rPr lang="en-US" dirty="0" smtClean="0"/>
              <a:t> to the</a:t>
            </a:r>
            <a:r>
              <a:rPr lang="en-US" baseline="0" dirty="0" smtClean="0"/>
              <a:t> NOAA standard of 6 minute averages. </a:t>
            </a:r>
          </a:p>
          <a:p>
            <a:r>
              <a:rPr lang="en-US" baseline="0" dirty="0" smtClean="0"/>
              <a:t>We will look at how this average is achieved shortly, when we discuss how the tools work.</a:t>
            </a:r>
            <a:endParaRPr lang="en-US" dirty="0" smtClean="0"/>
          </a:p>
          <a:p>
            <a:r>
              <a:rPr lang="en-US" dirty="0" smtClean="0"/>
              <a:t>The original data is from the microwave tide station. The sample rate</a:t>
            </a:r>
            <a:r>
              <a:rPr lang="en-US" baseline="0" dirty="0" smtClean="0"/>
              <a:t> is one second. The blue line represents the data after it has been trimmed, interpolate to fill in the missing 1-second data, and then filtered to remove the “</a:t>
            </a:r>
            <a:r>
              <a:rPr lang="en-US" baseline="0" dirty="0" err="1" smtClean="0"/>
              <a:t>jagginess</a:t>
            </a:r>
            <a:r>
              <a:rPr lang="en-US" baseline="0" dirty="0" smtClean="0"/>
              <a:t>.” The red line is the result of </a:t>
            </a:r>
            <a:r>
              <a:rPr lang="en-US" baseline="0" dirty="0" err="1" smtClean="0"/>
              <a:t>resampling</a:t>
            </a:r>
            <a:r>
              <a:rPr lang="en-US" baseline="0" dirty="0" smtClean="0"/>
              <a:t> the blue line to a sample rate of once every 6-minutes.</a:t>
            </a:r>
            <a:endParaRPr lang="en-US" dirty="0" smtClean="0"/>
          </a:p>
        </p:txBody>
      </p:sp>
      <p:sp>
        <p:nvSpPr>
          <p:cNvPr id="4" name="Slide Number Placeholder 3"/>
          <p:cNvSpPr>
            <a:spLocks noGrp="1"/>
          </p:cNvSpPr>
          <p:nvPr>
            <p:ph type="sldNum" sz="quarter" idx="5"/>
          </p:nvPr>
        </p:nvSpPr>
        <p:spPr/>
        <p:txBody>
          <a:bodyPr/>
          <a:lstStyle/>
          <a:p>
            <a:pPr>
              <a:defRPr/>
            </a:pPr>
            <a:fld id="{C550C2ED-705A-6B46-B0BB-9602450841B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With</a:t>
            </a:r>
            <a:r>
              <a:rPr lang="en-US" baseline="0" dirty="0" smtClean="0"/>
              <a:t> the clean and smooth data, it is fairly easy to find the peaks. </a:t>
            </a:r>
          </a:p>
          <a:p>
            <a:r>
              <a:rPr lang="en-US" baseline="0" dirty="0" smtClean="0"/>
              <a:t>The blue line connects the points that </a:t>
            </a:r>
            <a:r>
              <a:rPr lang="en-US" baseline="0" dirty="0" err="1" smtClean="0"/>
              <a:t>tidePeaks</a:t>
            </a:r>
            <a:r>
              <a:rPr lang="en-US" baseline="0" dirty="0" smtClean="0"/>
              <a:t> has found. The output of </a:t>
            </a:r>
          </a:p>
          <a:p>
            <a:r>
              <a:rPr lang="en-US" baseline="0" dirty="0" smtClean="0"/>
              <a:t>peaks file contains not only the time and height of the peak, but also whether it is a high (H) or low (L), and optionally the name of station which is valuable </a:t>
            </a:r>
          </a:p>
          <a:p>
            <a:r>
              <a:rPr lang="en-US" baseline="0" dirty="0" smtClean="0"/>
              <a:t>if you merge the data with predictions or with date from other stations for the sake of comparison.</a:t>
            </a:r>
            <a:endParaRPr lang="en-US" dirty="0" smtClean="0"/>
          </a:p>
        </p:txBody>
      </p:sp>
      <p:sp>
        <p:nvSpPr>
          <p:cNvPr id="4" name="Slide Number Placeholder 3"/>
          <p:cNvSpPr>
            <a:spLocks noGrp="1"/>
          </p:cNvSpPr>
          <p:nvPr>
            <p:ph type="sldNum" sz="quarter" idx="5"/>
          </p:nvPr>
        </p:nvSpPr>
        <p:spPr/>
        <p:txBody>
          <a:bodyPr/>
          <a:lstStyle/>
          <a:p>
            <a:pPr>
              <a:defRPr/>
            </a:pPr>
            <a:fld id="{E517AFB2-7EBB-9246-8396-808956CAF09F}"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real tide data in order to do any mapping to tidal base lines. </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will look at how</a:t>
            </a:r>
            <a:r>
              <a:rPr lang="en-US" baseline="0" dirty="0" smtClean="0"/>
              <a:t> the most important tools work.</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21</a:t>
            </a:fld>
            <a:endParaRPr lang="en-US"/>
          </a:p>
        </p:txBody>
      </p:sp>
    </p:spTree>
    <p:extLst>
      <p:ext uri="{BB962C8B-B14F-4D97-AF65-F5344CB8AC3E}">
        <p14:creationId xmlns:p14="http://schemas.microsoft.com/office/powerpoint/2010/main" val="281087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data source has a different format. The date and time are encoded differently.</a:t>
            </a:r>
          </a:p>
          <a:p>
            <a:r>
              <a:rPr lang="en-US" dirty="0" smtClean="0"/>
              <a:t>The</a:t>
            </a:r>
            <a:r>
              <a:rPr lang="en-US" baseline="0" dirty="0" smtClean="0"/>
              <a:t> raw data (</a:t>
            </a:r>
            <a:r>
              <a:rPr lang="en-US" baseline="0" dirty="0" err="1" smtClean="0"/>
              <a:t>memma</a:t>
            </a:r>
            <a:r>
              <a:rPr lang="en-US" baseline="0" dirty="0" smtClean="0"/>
              <a:t>) time stamps using seconds from an epoch.</a:t>
            </a:r>
          </a:p>
          <a:p>
            <a:r>
              <a:rPr lang="en-US" baseline="0" dirty="0" smtClean="0"/>
              <a:t>The data may be different units, or even raw data that needs to be interpreted.</a:t>
            </a:r>
          </a:p>
          <a:p>
            <a:r>
              <a:rPr lang="en-US" baseline="0" dirty="0" smtClean="0"/>
              <a:t>The basic tool for parsing the data is the “regular expression”</a:t>
            </a:r>
          </a:p>
          <a:p>
            <a:r>
              <a:rPr lang="en-US" baseline="0" dirty="0" smtClean="0"/>
              <a:t>“Regular Expressions” are concise rules for a parsing generator.</a:t>
            </a:r>
          </a:p>
          <a:p>
            <a:r>
              <a:rPr lang="en-US" baseline="0" dirty="0" smtClean="0"/>
              <a:t>Parsing is the process of syntactic analysis, the study of the “grammar” or </a:t>
            </a:r>
          </a:p>
          <a:p>
            <a:r>
              <a:rPr lang="en-US" baseline="0" dirty="0" smtClean="0"/>
              <a:t>how the characters, words, and blocks of text are differentiated and related.</a:t>
            </a:r>
          </a:p>
          <a:p>
            <a:r>
              <a:rPr lang="en-US" baseline="0" dirty="0" smtClean="0"/>
              <a:t>It is a core part of computer programming languages and information processing.</a:t>
            </a:r>
          </a:p>
          <a:p>
            <a:endParaRPr lang="en-US" baseline="0" dirty="0" smtClean="0"/>
          </a:p>
          <a:p>
            <a:r>
              <a:rPr lang="en-US" baseline="0" dirty="0" smtClean="0"/>
              <a:t>Because of the esoteric nature of parsing generators to the non-programmer, it is the only</a:t>
            </a:r>
            <a:r>
              <a:rPr lang="en-US" dirty="0" smtClean="0"/>
              <a:t> technology that is beyond the novice programmer.</a:t>
            </a:r>
          </a:p>
          <a:p>
            <a:endParaRPr lang="en-US" baseline="0" dirty="0"/>
          </a:p>
          <a:p>
            <a:r>
              <a:rPr lang="en-US" dirty="0" smtClean="0"/>
              <a:t>This winter, Steve and I plan on extending </a:t>
            </a:r>
            <a:r>
              <a:rPr lang="en-US" dirty="0" err="1" smtClean="0"/>
              <a:t>tideConvert</a:t>
            </a:r>
            <a:r>
              <a:rPr lang="en-US" dirty="0" smtClean="0"/>
              <a:t> to use a simpler method for describing raw tide formats. It will probably use XML, which is structurally similar to the Web description language HTML.</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23</a:t>
            </a:fld>
            <a:endParaRPr lang="en-US"/>
          </a:p>
        </p:txBody>
      </p:sp>
    </p:spTree>
    <p:extLst>
      <p:ext uri="{BB962C8B-B14F-4D97-AF65-F5344CB8AC3E}">
        <p14:creationId xmlns:p14="http://schemas.microsoft.com/office/powerpoint/2010/main" val="356508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tideTrim</a:t>
            </a:r>
            <a:r>
              <a:rPr lang="en-US" baseline="0" dirty="0" smtClean="0"/>
              <a:t> can produce a time segment of the original data. That is a trivial problem.</a:t>
            </a:r>
          </a:p>
          <a:p>
            <a:r>
              <a:rPr lang="en-US" baseline="0" dirty="0" smtClean="0"/>
              <a:t>But </a:t>
            </a:r>
            <a:r>
              <a:rPr lang="en-US" baseline="0" dirty="0" err="1" smtClean="0"/>
              <a:t>tideTrim</a:t>
            </a:r>
            <a:r>
              <a:rPr lang="en-US" baseline="0" dirty="0" smtClean="0"/>
              <a:t>, by default, also does statistical filtering. This is a more interesting programming problem.</a:t>
            </a:r>
          </a:p>
          <a:p>
            <a:r>
              <a:rPr lang="en-US" baseline="0" dirty="0" smtClean="0"/>
              <a:t>The goal is to eliminate points that lie outside of some probabilistic limit of the set of nearby points.</a:t>
            </a:r>
          </a:p>
          <a:p>
            <a:r>
              <a:rPr lang="en-US" baseline="0" dirty="0" smtClean="0"/>
              <a:t>For example, lets analyze the highlighted point.</a:t>
            </a:r>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define a window of analysis. </a:t>
            </a:r>
            <a:r>
              <a:rPr lang="en-US" dirty="0" err="1" smtClean="0"/>
              <a:t>tideTrim</a:t>
            </a:r>
            <a:r>
              <a:rPr lang="en-US" dirty="0" smtClean="0"/>
              <a:t>,</a:t>
            </a:r>
            <a:r>
              <a:rPr lang="en-US" baseline="0" dirty="0" smtClean="0"/>
              <a:t> by default, uses a window width of 13</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That means, there are six points on either side of the point under analysis.</a:t>
            </a:r>
          </a:p>
          <a:p>
            <a:r>
              <a:rPr lang="en-US" baseline="0" dirty="0" smtClean="0"/>
              <a:t>You can specify any width you wish.</a:t>
            </a:r>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we define</a:t>
            </a:r>
            <a:r>
              <a:rPr lang="en-US" baseline="0" dirty="0" smtClean="0"/>
              <a:t> the line derived from a least squares linear regression of the points in the window.</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establish</a:t>
            </a:r>
            <a:r>
              <a:rPr lang="en-US" baseline="0" dirty="0" smtClean="0"/>
              <a:t> the “okay” zone on either side of the line. By default, </a:t>
            </a:r>
            <a:r>
              <a:rPr lang="en-US" baseline="0" dirty="0" err="1" smtClean="0"/>
              <a:t>tideTrim</a:t>
            </a:r>
            <a:r>
              <a:rPr lang="en-US" baseline="0" dirty="0" smtClean="0"/>
              <a:t> uses 1.5 times the standard deviation of the points in the window.</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Any points in</a:t>
            </a:r>
            <a:r>
              <a:rPr lang="en-US" baseline="0" dirty="0" smtClean="0"/>
              <a:t> the area outside the “okay” zone, are considered “bad” points.</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data is from a</a:t>
            </a:r>
            <a:r>
              <a:rPr lang="en-US" baseline="0" dirty="0" smtClean="0"/>
              <a:t> tide station that CCOM students installed at pier of Maine Maritime Academy in </a:t>
            </a:r>
            <a:r>
              <a:rPr lang="en-US" baseline="0" dirty="0" err="1" smtClean="0"/>
              <a:t>Castine</a:t>
            </a:r>
            <a:r>
              <a:rPr lang="en-US" baseline="0" dirty="0" smtClean="0"/>
              <a:t>, Maine</a:t>
            </a:r>
          </a:p>
          <a:p>
            <a:pPr eaLnBrk="1" hangingPunct="1">
              <a:spcBef>
                <a:spcPct val="0"/>
              </a:spcBef>
            </a:pPr>
            <a:r>
              <a:rPr lang="en-US" baseline="0" dirty="0" smtClean="0"/>
              <a:t>Notice the random spikes and missing data.</a:t>
            </a:r>
          </a:p>
          <a:p>
            <a:pPr eaLnBrk="1" hangingPunct="1">
              <a:spcBef>
                <a:spcPct val="0"/>
              </a:spcBef>
            </a:pPr>
            <a:r>
              <a:rPr lang="en-US" baseline="0" dirty="0" smtClean="0"/>
              <a:t>The original data was collected at roughly 12 second intervals.</a:t>
            </a:r>
          </a:p>
          <a:p>
            <a:pPr eaLnBrk="1" hangingPunct="1">
              <a:spcBef>
                <a:spcPct val="0"/>
              </a:spcBef>
            </a:pPr>
            <a:r>
              <a:rPr lang="en-US" baseline="0" dirty="0" smtClean="0"/>
              <a:t>The processed tide data (on the right) needed to meet the NOAA specification for 6 minute intervals, starting on the top of each hour.</a:t>
            </a:r>
            <a:endParaRPr lang="en-US"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66BEFD-AF81-3442-B973-D239BC121873}" type="slidenum">
              <a:rPr lang="en-US" smtClean="0">
                <a:ea typeface="ＭＳ Ｐゴシック" charset="-128"/>
                <a:cs typeface="ＭＳ Ｐゴシック" charset="-128"/>
              </a:rPr>
              <a:pPr fontAlgn="base">
                <a:spcBef>
                  <a:spcPct val="0"/>
                </a:spcBef>
                <a:spcAft>
                  <a:spcPct val="0"/>
                </a:spcAft>
                <a:defRPr/>
              </a:pPr>
              <a:t>3</a:t>
            </a:fld>
            <a:endParaRPr lang="en-US" smtClean="0">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are eliminated</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31</a:t>
            </a:fld>
            <a:endParaRPr lang="en-US"/>
          </a:p>
        </p:txBody>
      </p:sp>
    </p:spTree>
    <p:extLst>
      <p:ext uri="{BB962C8B-B14F-4D97-AF65-F5344CB8AC3E}">
        <p14:creationId xmlns:p14="http://schemas.microsoft.com/office/powerpoint/2010/main" val="3693855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tideResample</a:t>
            </a:r>
            <a:r>
              <a:rPr lang="en-US" dirty="0" smtClean="0"/>
              <a:t> can be used to interpolate for missing points such as those that eliminated by the statistical trim program.</a:t>
            </a:r>
            <a:endParaRPr lang="en-US" dirty="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We’ll see later that </a:t>
            </a:r>
            <a:r>
              <a:rPr lang="en-US" dirty="0" err="1" smtClean="0"/>
              <a:t>tideResample</a:t>
            </a:r>
            <a:r>
              <a:rPr lang="en-US" baseline="0" dirty="0" smtClean="0"/>
              <a:t> can be used for more than filling gaps, but for this stage in the data processing we don’t specify a new time interval.</a:t>
            </a:r>
          </a:p>
          <a:p>
            <a:r>
              <a:rPr lang="en-US" baseline="0" dirty="0" err="1" smtClean="0"/>
              <a:t>tideResample</a:t>
            </a:r>
            <a:r>
              <a:rPr lang="en-US" baseline="0" dirty="0" smtClean="0"/>
              <a:t> will do a preliminary analysis of the data to determine the sample rate.</a:t>
            </a:r>
          </a:p>
          <a:p>
            <a:r>
              <a:rPr lang="en-US" baseline="0" dirty="0" smtClean="0"/>
              <a:t>Then it will reanalyze the data looking for data missing from the times established by that interval. </a:t>
            </a:r>
          </a:p>
          <a:p>
            <a:r>
              <a:rPr lang="en-US" baseline="0" dirty="0" smtClean="0"/>
              <a:t>When it finds a gap in the data..</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We’ll see later that </a:t>
            </a:r>
            <a:r>
              <a:rPr lang="en-US" dirty="0" err="1" smtClean="0"/>
              <a:t>tideResample</a:t>
            </a:r>
            <a:r>
              <a:rPr lang="en-US" baseline="0" dirty="0" smtClean="0"/>
              <a:t> can be used for more than filling gaps, but for this stage in the data processing we don’t specify a new time interval.</a:t>
            </a:r>
          </a:p>
          <a:p>
            <a:r>
              <a:rPr lang="en-US" baseline="0" dirty="0" err="1" smtClean="0"/>
              <a:t>tideResample</a:t>
            </a:r>
            <a:r>
              <a:rPr lang="en-US" baseline="0" dirty="0" smtClean="0"/>
              <a:t> will do a preliminary analysis of the data to determine the sample rate.</a:t>
            </a:r>
          </a:p>
          <a:p>
            <a:r>
              <a:rPr lang="en-US" baseline="0" dirty="0" smtClean="0"/>
              <a:t>The it will reanalyze the data looking for data missing from the times established by that interval. </a:t>
            </a:r>
          </a:p>
          <a:p>
            <a:r>
              <a:rPr lang="en-US" baseline="0" dirty="0" smtClean="0"/>
              <a:t>When it finds a gap in the data..</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see </a:t>
            </a:r>
            <a:r>
              <a:rPr lang="en-US" dirty="0" err="1" smtClean="0"/>
              <a:t>tideResample</a:t>
            </a:r>
            <a:r>
              <a:rPr lang="en-US" baseline="0" dirty="0" smtClean="0"/>
              <a:t> can be used to </a:t>
            </a:r>
            <a:r>
              <a:rPr lang="en-US" baseline="0" dirty="0" err="1" smtClean="0"/>
              <a:t>downsample</a:t>
            </a:r>
            <a:r>
              <a:rPr lang="en-US" baseline="0" dirty="0" smtClean="0"/>
              <a:t> a data set. (It is also possible to “</a:t>
            </a:r>
            <a:r>
              <a:rPr lang="en-US" baseline="0" dirty="0" err="1" smtClean="0"/>
              <a:t>upsample</a:t>
            </a:r>
            <a:r>
              <a:rPr lang="en-US" baseline="0" dirty="0" smtClean="0"/>
              <a:t>,” if you have a need to do so.)</a:t>
            </a:r>
          </a:p>
          <a:p>
            <a:r>
              <a:rPr lang="en-US" baseline="0" dirty="0" smtClean="0"/>
              <a:t>If you specify an new interval, </a:t>
            </a:r>
            <a:r>
              <a:rPr lang="en-US" baseline="0" dirty="0" err="1" smtClean="0"/>
              <a:t>tideResample</a:t>
            </a:r>
            <a:r>
              <a:rPr lang="en-US" baseline="0" dirty="0" smtClean="0"/>
              <a:t> creates a list of new times. These times need not coincide with multiples of the existing data interval.</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see </a:t>
            </a:r>
            <a:r>
              <a:rPr lang="en-US" dirty="0" err="1" smtClean="0"/>
              <a:t>tideResample</a:t>
            </a:r>
            <a:r>
              <a:rPr lang="en-US" baseline="0" dirty="0" smtClean="0"/>
              <a:t> can be used to </a:t>
            </a:r>
            <a:r>
              <a:rPr lang="en-US" baseline="0" dirty="0" err="1" smtClean="0"/>
              <a:t>downsample</a:t>
            </a:r>
            <a:r>
              <a:rPr lang="en-US" baseline="0" dirty="0" smtClean="0"/>
              <a:t> a data set. (It is also possible to “</a:t>
            </a:r>
            <a:r>
              <a:rPr lang="en-US" baseline="0" dirty="0" err="1" smtClean="0"/>
              <a:t>upsample</a:t>
            </a:r>
            <a:r>
              <a:rPr lang="en-US" baseline="0" dirty="0" smtClean="0"/>
              <a:t>,” if you have a need to do so.)</a:t>
            </a:r>
          </a:p>
          <a:p>
            <a:r>
              <a:rPr lang="en-US" baseline="0" dirty="0" smtClean="0"/>
              <a:t>If you specify an new interval, </a:t>
            </a:r>
            <a:r>
              <a:rPr lang="en-US" baseline="0" dirty="0" err="1" smtClean="0"/>
              <a:t>tideResample</a:t>
            </a:r>
            <a:r>
              <a:rPr lang="en-US" baseline="0" dirty="0" smtClean="0"/>
              <a:t> creates a list of new times. These times need not coincide with multiples of the existing data interval.</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windows are established the span the time from halfway between</a:t>
            </a:r>
            <a:r>
              <a:rPr lang="en-US" baseline="0" dirty="0" smtClean="0"/>
              <a:t> the new time and the previous time of the new interval set and to halfway to the </a:t>
            </a:r>
          </a:p>
          <a:p>
            <a:r>
              <a:rPr lang="en-US" baseline="0" dirty="0" smtClean="0"/>
              <a:t>next new interval time.</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simple average of the points within each window gives us the</a:t>
            </a:r>
            <a:r>
              <a:rPr lang="en-US" baseline="0" dirty="0" smtClean="0"/>
              <a:t> value for the new interval.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simple average of the points within each window gives us the</a:t>
            </a:r>
            <a:r>
              <a:rPr lang="en-US" baseline="0" dirty="0" smtClean="0"/>
              <a:t> value for the new interval.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is a detail</a:t>
            </a:r>
            <a:r>
              <a:rPr lang="en-US" baseline="0" dirty="0" smtClean="0"/>
              <a:t> of the previous data set.</a:t>
            </a:r>
            <a:endParaRPr lang="en-US"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D0E928-9DCB-0B46-B7B9-D08D7BE99FB4}" type="slidenum">
              <a:rPr lang="en-US" smtClean="0">
                <a:ea typeface="ＭＳ Ｐゴシック" charset="-128"/>
                <a:cs typeface="ＭＳ Ｐゴシック" charset="-128"/>
              </a:rPr>
              <a:pPr fontAlgn="base">
                <a:spcBef>
                  <a:spcPct val="0"/>
                </a:spcBef>
                <a:spcAft>
                  <a:spcPct val="0"/>
                </a:spcAft>
                <a:defRPr/>
              </a:pPr>
              <a:t>4</a:t>
            </a:fld>
            <a:endParaRPr lang="en-US" smtClean="0">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40</a:t>
            </a:fld>
            <a:endParaRPr lang="en-US"/>
          </a:p>
        </p:txBody>
      </p:sp>
    </p:spTree>
    <p:extLst>
      <p:ext uri="{BB962C8B-B14F-4D97-AF65-F5344CB8AC3E}">
        <p14:creationId xmlns:p14="http://schemas.microsoft.com/office/powerpoint/2010/main" val="2280669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41</a:t>
            </a:fld>
            <a:endParaRPr lang="en-US"/>
          </a:p>
        </p:txBody>
      </p:sp>
    </p:spTree>
    <p:extLst>
      <p:ext uri="{BB962C8B-B14F-4D97-AF65-F5344CB8AC3E}">
        <p14:creationId xmlns:p14="http://schemas.microsoft.com/office/powerpoint/2010/main" val="1492976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42</a:t>
            </a:fld>
            <a:endParaRPr lang="en-US"/>
          </a:p>
        </p:txBody>
      </p:sp>
    </p:spTree>
    <p:extLst>
      <p:ext uri="{BB962C8B-B14F-4D97-AF65-F5344CB8AC3E}">
        <p14:creationId xmlns:p14="http://schemas.microsoft.com/office/powerpoint/2010/main" val="205497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43</a:t>
            </a:fld>
            <a:endParaRPr lang="en-US"/>
          </a:p>
        </p:txBody>
      </p:sp>
    </p:spTree>
    <p:extLst>
      <p:ext uri="{BB962C8B-B14F-4D97-AF65-F5344CB8AC3E}">
        <p14:creationId xmlns:p14="http://schemas.microsoft.com/office/powerpoint/2010/main" val="531767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44</a:t>
            </a:fld>
            <a:endParaRPr lang="en-US"/>
          </a:p>
        </p:txBody>
      </p:sp>
    </p:spTree>
    <p:extLst>
      <p:ext uri="{BB962C8B-B14F-4D97-AF65-F5344CB8AC3E}">
        <p14:creationId xmlns:p14="http://schemas.microsoft.com/office/powerpoint/2010/main" val="3245222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45</a:t>
            </a:fld>
            <a:endParaRPr lang="en-US"/>
          </a:p>
        </p:txBody>
      </p:sp>
    </p:spTree>
    <p:extLst>
      <p:ext uri="{BB962C8B-B14F-4D97-AF65-F5344CB8AC3E}">
        <p14:creationId xmlns:p14="http://schemas.microsoft.com/office/powerpoint/2010/main" val="3041444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46</a:t>
            </a:fld>
            <a:endParaRPr lang="en-US"/>
          </a:p>
        </p:txBody>
      </p:sp>
    </p:spTree>
    <p:extLst>
      <p:ext uri="{BB962C8B-B14F-4D97-AF65-F5344CB8AC3E}">
        <p14:creationId xmlns:p14="http://schemas.microsoft.com/office/powerpoint/2010/main" val="679461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47</a:t>
            </a:fld>
            <a:endParaRPr lang="en-US"/>
          </a:p>
        </p:txBody>
      </p:sp>
    </p:spTree>
    <p:extLst>
      <p:ext uri="{BB962C8B-B14F-4D97-AF65-F5344CB8AC3E}">
        <p14:creationId xmlns:p14="http://schemas.microsoft.com/office/powerpoint/2010/main" val="4000391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48</a:t>
            </a:fld>
            <a:endParaRPr lang="en-US"/>
          </a:p>
        </p:txBody>
      </p:sp>
    </p:spTree>
    <p:extLst>
      <p:ext uri="{BB962C8B-B14F-4D97-AF65-F5344CB8AC3E}">
        <p14:creationId xmlns:p14="http://schemas.microsoft.com/office/powerpoint/2010/main" val="679472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49</a:t>
            </a:fld>
            <a:endParaRPr lang="en-US"/>
          </a:p>
        </p:txBody>
      </p:sp>
    </p:spTree>
    <p:extLst>
      <p:ext uri="{BB962C8B-B14F-4D97-AF65-F5344CB8AC3E}">
        <p14:creationId xmlns:p14="http://schemas.microsoft.com/office/powerpoint/2010/main" val="4025516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data was taken from a tide station where the sensor wasn’t set deep enough to record the lowest tides. These</a:t>
            </a:r>
            <a:r>
              <a:rPr lang="en-US" baseline="0" dirty="0" smtClean="0"/>
              <a:t> tools can not solve this kind of problem. Missing data at the high and low tides cannot be easily derived  any method than copying it from the tide prediction. In some situations, that is acceptable, but we will never know what really happened.</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50</a:t>
            </a:fld>
            <a:endParaRPr lang="en-US"/>
          </a:p>
        </p:txBody>
      </p:sp>
    </p:spTree>
    <p:extLst>
      <p:ext uri="{BB962C8B-B14F-4D97-AF65-F5344CB8AC3E}">
        <p14:creationId xmlns:p14="http://schemas.microsoft.com/office/powerpoint/2010/main" val="781225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51</a:t>
            </a:fld>
            <a:endParaRPr lang="en-US"/>
          </a:p>
        </p:txBody>
      </p:sp>
    </p:spTree>
    <p:extLst>
      <p:ext uri="{BB962C8B-B14F-4D97-AF65-F5344CB8AC3E}">
        <p14:creationId xmlns:p14="http://schemas.microsoft.com/office/powerpoint/2010/main" val="3796482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52</a:t>
            </a:fld>
            <a:endParaRPr lang="en-US"/>
          </a:p>
        </p:txBody>
      </p:sp>
    </p:spTree>
    <p:extLst>
      <p:ext uri="{BB962C8B-B14F-4D97-AF65-F5344CB8AC3E}">
        <p14:creationId xmlns:p14="http://schemas.microsoft.com/office/powerpoint/2010/main" val="1803413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53</a:t>
            </a:fld>
            <a:endParaRPr lang="en-US"/>
          </a:p>
        </p:txBody>
      </p:sp>
    </p:spTree>
    <p:extLst>
      <p:ext uri="{BB962C8B-B14F-4D97-AF65-F5344CB8AC3E}">
        <p14:creationId xmlns:p14="http://schemas.microsoft.com/office/powerpoint/2010/main" val="41859015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54</a:t>
            </a:fld>
            <a:endParaRPr lang="en-US"/>
          </a:p>
        </p:txBody>
      </p:sp>
    </p:spTree>
    <p:extLst>
      <p:ext uri="{BB962C8B-B14F-4D97-AF65-F5344CB8AC3E}">
        <p14:creationId xmlns:p14="http://schemas.microsoft.com/office/powerpoint/2010/main" val="3269403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55</a:t>
            </a:fld>
            <a:endParaRPr lang="en-US"/>
          </a:p>
        </p:txBody>
      </p:sp>
    </p:spTree>
    <p:extLst>
      <p:ext uri="{BB962C8B-B14F-4D97-AF65-F5344CB8AC3E}">
        <p14:creationId xmlns:p14="http://schemas.microsoft.com/office/powerpoint/2010/main" val="304583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56</a:t>
            </a:fld>
            <a:endParaRPr lang="en-US"/>
          </a:p>
        </p:txBody>
      </p:sp>
    </p:spTree>
    <p:extLst>
      <p:ext uri="{BB962C8B-B14F-4D97-AF65-F5344CB8AC3E}">
        <p14:creationId xmlns:p14="http://schemas.microsoft.com/office/powerpoint/2010/main" val="279352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3A2ABEAB-4CE5-6A43-A011-F1A7D03CE041}" type="slidenum">
              <a:rPr lang="en-US" smtClean="0"/>
              <a:pPr>
                <a:defRPr/>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A756CE01-4E0C-7D44-9C32-E2D6327E877D}" type="slidenum">
              <a:rPr lang="en-US" smtClean="0"/>
              <a:pPr>
                <a:defRPr/>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59</a:t>
            </a:fld>
            <a:endParaRPr lang="en-US"/>
          </a:p>
        </p:txBody>
      </p:sp>
    </p:spTree>
    <p:extLst>
      <p:ext uri="{BB962C8B-B14F-4D97-AF65-F5344CB8AC3E}">
        <p14:creationId xmlns:p14="http://schemas.microsoft.com/office/powerpoint/2010/main" val="305168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these tools is to process the raw data from tide recording stations and produce useful data for surveying or generating local tide predictors</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a:t>
            </a:fld>
            <a:endParaRPr lang="en-US"/>
          </a:p>
        </p:txBody>
      </p:sp>
    </p:spTree>
    <p:extLst>
      <p:ext uri="{BB962C8B-B14F-4D97-AF65-F5344CB8AC3E}">
        <p14:creationId xmlns:p14="http://schemas.microsoft.com/office/powerpoint/2010/main" val="2592578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60</a:t>
            </a:fld>
            <a:endParaRPr lang="en-US"/>
          </a:p>
        </p:txBody>
      </p:sp>
    </p:spTree>
    <p:extLst>
      <p:ext uri="{BB962C8B-B14F-4D97-AF65-F5344CB8AC3E}">
        <p14:creationId xmlns:p14="http://schemas.microsoft.com/office/powerpoint/2010/main" val="36456391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62</a:t>
            </a:fld>
            <a:endParaRPr lang="en-US"/>
          </a:p>
        </p:txBody>
      </p:sp>
    </p:spTree>
    <p:extLst>
      <p:ext uri="{BB962C8B-B14F-4D97-AF65-F5344CB8AC3E}">
        <p14:creationId xmlns:p14="http://schemas.microsoft.com/office/powerpoint/2010/main" val="135008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 in concept to finding the inflection points</a:t>
            </a:r>
            <a:r>
              <a:rPr lang="en-US" baseline="0" dirty="0" smtClean="0"/>
              <a:t> in an equation, we move through the data looking to see if the slope changes direction. </a:t>
            </a:r>
          </a:p>
          <a:p>
            <a:r>
              <a:rPr lang="en-US" baseline="0" dirty="0" smtClean="0"/>
              <a:t>But we also need to eliminate jitter inflection points, so we evaluate a moving window for the maximum and minimum.</a:t>
            </a:r>
          </a:p>
          <a:p>
            <a:r>
              <a:rPr lang="en-US" baseline="0" dirty="0" smtClean="0"/>
              <a:t>The red right bracket represents the leading limit of the window.</a:t>
            </a:r>
          </a:p>
          <a:p>
            <a:r>
              <a:rPr lang="en-US" baseline="0" dirty="0" smtClean="0"/>
              <a:t>The window is centered on the point in question.</a:t>
            </a:r>
          </a:p>
          <a:p>
            <a:r>
              <a:rPr lang="en-US" baseline="0" dirty="0" smtClean="0"/>
              <a:t>For tide data, we use a window that is one hour wide.</a:t>
            </a:r>
          </a:p>
          <a:p>
            <a:r>
              <a:rPr lang="en-US" baseline="0" dirty="0" smtClean="0"/>
              <a:t>The orange dashed line is the maximum within the window.</a:t>
            </a:r>
          </a:p>
          <a:p>
            <a:r>
              <a:rPr lang="en-US" baseline="0" dirty="0" smtClean="0"/>
              <a:t>The purple dashed line is the minimum.</a:t>
            </a:r>
          </a:p>
          <a:p>
            <a:r>
              <a:rPr lang="en-US" baseline="0" dirty="0" smtClean="0"/>
              <a:t>The arrows represent the slope to and from the point being analyzed.</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slope changes on the next point. But the inflection is</a:t>
            </a:r>
            <a:r>
              <a:rPr lang="en-US" baseline="0" dirty="0" smtClean="0"/>
              <a:t> between the maximum and minimum.</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DFF740EA-9E54-6F41-9C51-A418040D615F}" type="slidenum">
              <a:rPr lang="en-US" smtClean="0"/>
              <a:pPr>
                <a:defRPr/>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the slope has change,</a:t>
            </a:r>
            <a:r>
              <a:rPr lang="en-US" baseline="0" dirty="0" smtClean="0"/>
              <a:t> but not at the maximum nor minimum.</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67</a:t>
            </a:fld>
            <a:endParaRPr lang="en-US"/>
          </a:p>
        </p:txBody>
      </p:sp>
    </p:spTree>
    <p:extLst>
      <p:ext uri="{BB962C8B-B14F-4D97-AF65-F5344CB8AC3E}">
        <p14:creationId xmlns:p14="http://schemas.microsoft.com/office/powerpoint/2010/main" val="3012457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68</a:t>
            </a:fld>
            <a:endParaRPr lang="en-US"/>
          </a:p>
        </p:txBody>
      </p:sp>
    </p:spTree>
    <p:extLst>
      <p:ext uri="{BB962C8B-B14F-4D97-AF65-F5344CB8AC3E}">
        <p14:creationId xmlns:p14="http://schemas.microsoft.com/office/powerpoint/2010/main" val="3090407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has changed, but this time it is at the maximum. This is a high tide.</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purposes of this talk to </a:t>
            </a:r>
            <a:r>
              <a:rPr lang="en-US" dirty="0" err="1" smtClean="0"/>
              <a:t>demostrate</a:t>
            </a:r>
            <a:r>
              <a:rPr lang="en-US" dirty="0" smtClean="0"/>
              <a:t> a relatively simple use of the Python programming language, a freely available alternative to MATLAB. </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a:t>
            </a:fld>
            <a:endParaRPr lang="en-US"/>
          </a:p>
        </p:txBody>
      </p:sp>
    </p:spTree>
    <p:extLst>
      <p:ext uri="{BB962C8B-B14F-4D97-AF65-F5344CB8AC3E}">
        <p14:creationId xmlns:p14="http://schemas.microsoft.com/office/powerpoint/2010/main" val="438408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70</a:t>
            </a:fld>
            <a:endParaRPr lang="en-US"/>
          </a:p>
        </p:txBody>
      </p:sp>
    </p:spTree>
    <p:extLst>
      <p:ext uri="{BB962C8B-B14F-4D97-AF65-F5344CB8AC3E}">
        <p14:creationId xmlns:p14="http://schemas.microsoft.com/office/powerpoint/2010/main" val="287808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simple average of the points within each window gives us the</a:t>
            </a:r>
            <a:r>
              <a:rPr lang="en-US" baseline="0" dirty="0" smtClean="0"/>
              <a:t> value for the new interval.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simple average of the points within each window gives us the</a:t>
            </a:r>
            <a:r>
              <a:rPr lang="en-US" baseline="0" dirty="0" smtClean="0"/>
              <a:t> value for the new interval.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78</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simple average of the points within each window gives us the</a:t>
            </a:r>
            <a:r>
              <a:rPr lang="en-US" baseline="0" dirty="0" smtClean="0"/>
              <a:t> value for the new interval.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79</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low tide.</a:t>
            </a:r>
            <a:endParaRPr lang="en-US" dirty="0"/>
          </a:p>
        </p:txBody>
      </p:sp>
      <p:sp>
        <p:nvSpPr>
          <p:cNvPr id="4" name="Slide Number Placeholder 3"/>
          <p:cNvSpPr>
            <a:spLocks noGrp="1"/>
          </p:cNvSpPr>
          <p:nvPr>
            <p:ph type="sldNum" sz="quarter" idx="10"/>
          </p:nvPr>
        </p:nvSpPr>
        <p:spPr/>
        <p:txBody>
          <a:bodyPr/>
          <a:lstStyle/>
          <a:p>
            <a:pPr>
              <a:defRPr/>
            </a:pPr>
            <a:fld id="{D91E240A-490F-F94F-BA39-10ADC174CE7A}" type="slidenum">
              <a:rPr lang="en-US" smtClean="0"/>
              <a:pPr>
                <a:defRPr/>
              </a:pPr>
              <a:t>84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Overview of process flow</a:t>
            </a:r>
          </a:p>
        </p:txBody>
      </p:sp>
      <p:sp>
        <p:nvSpPr>
          <p:cNvPr id="21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5321D4-E046-4343-9C3C-022F321A09FF}" type="slidenum">
              <a:rPr lang="en-US" smtClean="0">
                <a:ea typeface="ＭＳ Ｐゴシック" charset="-128"/>
                <a:cs typeface="ＭＳ Ｐゴシック" charset="-128"/>
              </a:rPr>
              <a:pPr fontAlgn="base">
                <a:spcBef>
                  <a:spcPct val="0"/>
                </a:spcBef>
                <a:spcAft>
                  <a:spcPct val="0"/>
                </a:spcAft>
                <a:defRPr/>
              </a:pPr>
              <a:t>8</a:t>
            </a:fld>
            <a:endParaRPr lang="en-US" smtClean="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Starting with </a:t>
            </a:r>
            <a:r>
              <a:rPr lang="en-US" dirty="0" err="1" smtClean="0"/>
              <a:t>tideConvert</a:t>
            </a:r>
            <a:endParaRPr lang="en-US" dirty="0" smtClean="0"/>
          </a:p>
          <a:p>
            <a:endParaRPr lang="en-US" dirty="0"/>
          </a:p>
          <a:p>
            <a:r>
              <a:rPr lang="en-US" dirty="0" smtClean="0"/>
              <a:t>When you use </a:t>
            </a:r>
            <a:r>
              <a:rPr lang="en-US" dirty="0" err="1" smtClean="0"/>
              <a:t>tideConvert</a:t>
            </a:r>
            <a:r>
              <a:rPr lang="en-US" dirty="0" smtClean="0"/>
              <a:t> and what it does.</a:t>
            </a:r>
          </a:p>
          <a:p>
            <a:r>
              <a:rPr lang="en-US" dirty="0" smtClean="0"/>
              <a:t>The</a:t>
            </a:r>
            <a:r>
              <a:rPr lang="en-US" baseline="0" dirty="0" smtClean="0"/>
              <a:t> tide data can from collected from many different formats.</a:t>
            </a:r>
          </a:p>
          <a:p>
            <a:endParaRPr lang="en-US" dirty="0" smtClean="0"/>
          </a:p>
          <a:p>
            <a:r>
              <a:rPr lang="en-US" dirty="0" smtClean="0"/>
              <a:t>This one tool uses a pattern recognition method called “regular expressions.”</a:t>
            </a:r>
            <a:endParaRPr lang="en-US" dirty="0"/>
          </a:p>
        </p:txBody>
      </p:sp>
      <p:sp>
        <p:nvSpPr>
          <p:cNvPr id="4" name="Slide Number Placeholder 3"/>
          <p:cNvSpPr>
            <a:spLocks noGrp="1"/>
          </p:cNvSpPr>
          <p:nvPr>
            <p:ph type="sldNum" sz="quarter" idx="5"/>
          </p:nvPr>
        </p:nvSpPr>
        <p:spPr/>
        <p:txBody>
          <a:bodyPr/>
          <a:lstStyle/>
          <a:p>
            <a:pPr>
              <a:defRPr/>
            </a:pPr>
            <a:fld id="{EFF5F599-CDB0-9547-A87C-066F26183D56}"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9/19/14</a:t>
            </a:fld>
            <a:endParaRPr lang="en-US"/>
          </a:p>
        </p:txBody>
      </p:sp>
      <p:sp>
        <p:nvSpPr>
          <p:cNvPr id="5" name="Footer Placeholder 4"/>
          <p:cNvSpPr>
            <a:spLocks noGrp="1"/>
          </p:cNvSpPr>
          <p:nvPr>
            <p:ph type="ftr" sz="quarter" idx="11"/>
          </p:nvPr>
        </p:nvSpPr>
        <p:spPr/>
        <p:txBody>
          <a:bodyPr/>
          <a:lstStyle/>
          <a:p>
            <a:pPr>
              <a:defRPr/>
            </a:pPr>
            <a:r>
              <a:rPr lang="en-US" smtClean="0"/>
              <a:t>tideTools</a:t>
            </a:r>
            <a:endParaRPr lang="en-US"/>
          </a:p>
        </p:txBody>
      </p:sp>
      <p:sp>
        <p:nvSpPr>
          <p:cNvPr id="6" name="Slide Number Placeholder 5"/>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9/19/14</a:t>
            </a:fld>
            <a:endParaRPr lang="en-US"/>
          </a:p>
        </p:txBody>
      </p:sp>
      <p:sp>
        <p:nvSpPr>
          <p:cNvPr id="5" name="Footer Placeholder 4"/>
          <p:cNvSpPr>
            <a:spLocks noGrp="1"/>
          </p:cNvSpPr>
          <p:nvPr>
            <p:ph type="ftr" sz="quarter" idx="11"/>
          </p:nvPr>
        </p:nvSpPr>
        <p:spPr/>
        <p:txBody>
          <a:bodyPr/>
          <a:lstStyle/>
          <a:p>
            <a:pPr>
              <a:defRPr/>
            </a:pPr>
            <a:r>
              <a:rPr lang="en-US" smtClean="0"/>
              <a:t>tideTools</a:t>
            </a:r>
            <a:endParaRPr lang="en-US"/>
          </a:p>
        </p:txBody>
      </p:sp>
      <p:sp>
        <p:nvSpPr>
          <p:cNvPr id="6" name="Slide Number Placeholder 5"/>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9/19/14</a:t>
            </a:fld>
            <a:endParaRPr lang="en-US"/>
          </a:p>
        </p:txBody>
      </p:sp>
      <p:sp>
        <p:nvSpPr>
          <p:cNvPr id="5" name="Footer Placeholder 4"/>
          <p:cNvSpPr>
            <a:spLocks noGrp="1"/>
          </p:cNvSpPr>
          <p:nvPr>
            <p:ph type="ftr" sz="quarter" idx="11"/>
          </p:nvPr>
        </p:nvSpPr>
        <p:spPr/>
        <p:txBody>
          <a:bodyPr/>
          <a:lstStyle/>
          <a:p>
            <a:pPr>
              <a:defRPr/>
            </a:pPr>
            <a:r>
              <a:rPr lang="en-US" smtClean="0"/>
              <a:t>tideTools</a:t>
            </a:r>
            <a:endParaRPr lang="en-US"/>
          </a:p>
        </p:txBody>
      </p:sp>
      <p:sp>
        <p:nvSpPr>
          <p:cNvPr id="6" name="Slide Number Placeholder 5"/>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9/19/14</a:t>
            </a:fld>
            <a:endParaRPr lang="en-US"/>
          </a:p>
        </p:txBody>
      </p:sp>
      <p:sp>
        <p:nvSpPr>
          <p:cNvPr id="5" name="Footer Placeholder 4"/>
          <p:cNvSpPr>
            <a:spLocks noGrp="1"/>
          </p:cNvSpPr>
          <p:nvPr>
            <p:ph type="ftr" sz="quarter" idx="11"/>
          </p:nvPr>
        </p:nvSpPr>
        <p:spPr/>
        <p:txBody>
          <a:bodyPr/>
          <a:lstStyle/>
          <a:p>
            <a:pPr>
              <a:defRPr/>
            </a:pPr>
            <a:r>
              <a:rPr lang="en-US" smtClean="0"/>
              <a:t>tideTools</a:t>
            </a:r>
            <a:endParaRPr lang="en-US"/>
          </a:p>
        </p:txBody>
      </p:sp>
      <p:sp>
        <p:nvSpPr>
          <p:cNvPr id="6" name="Slide Number Placeholder 5"/>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9/19/14</a:t>
            </a:fld>
            <a:endParaRPr lang="en-US"/>
          </a:p>
        </p:txBody>
      </p:sp>
      <p:sp>
        <p:nvSpPr>
          <p:cNvPr id="5" name="Footer Placeholder 4"/>
          <p:cNvSpPr>
            <a:spLocks noGrp="1"/>
          </p:cNvSpPr>
          <p:nvPr>
            <p:ph type="ftr" sz="quarter" idx="11"/>
          </p:nvPr>
        </p:nvSpPr>
        <p:spPr/>
        <p:txBody>
          <a:bodyPr/>
          <a:lstStyle/>
          <a:p>
            <a:pPr>
              <a:defRPr/>
            </a:pPr>
            <a:r>
              <a:rPr lang="en-US" smtClean="0"/>
              <a:t>tideTools</a:t>
            </a:r>
            <a:endParaRPr lang="en-US"/>
          </a:p>
        </p:txBody>
      </p:sp>
      <p:sp>
        <p:nvSpPr>
          <p:cNvPr id="6" name="Slide Number Placeholder 5"/>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4"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97102AAF-4C67-CA4D-B761-5471F3F65CC0}" type="datetime1">
              <a:rPr lang="en-US"/>
              <a:pPr>
                <a:defRPr/>
              </a:pPr>
              <a:t>9/19/14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E5C39B97-5D86-344F-8863-CB1BFE050C55}" type="slidenum">
              <a:rPr lang="en-US"/>
              <a:pPr>
                <a:defRPr/>
              </a:pPr>
              <a:t>‹#›</a:t>
            </a:fld>
            <a:endParaRPr lang="en-US"/>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3" name="Rectangle 2"/>
          <p:cNvSpPr/>
          <p:nvPr userDrawn="1"/>
        </p:nvSpPr>
        <p:spPr>
          <a:xfrm>
            <a:off x="0" y="0"/>
            <a:ext cx="25908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userDrawn="1"/>
        </p:nvSpPr>
        <p:spPr>
          <a:xfrm>
            <a:off x="304800" y="5372100"/>
            <a:ext cx="1219200" cy="850900"/>
          </a:xfrm>
          <a:prstGeom prst="roundRect">
            <a:avLst/>
          </a:prstGeom>
          <a:solidFill>
            <a:srgbClr val="DE5C5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17375E"/>
                </a:solidFill>
              </a:rPr>
              <a:t>tide</a:t>
            </a:r>
          </a:p>
          <a:p>
            <a:pPr algn="ctr">
              <a:defRPr/>
            </a:pPr>
            <a:r>
              <a:rPr lang="en-US" dirty="0">
                <a:solidFill>
                  <a:srgbClr val="17375E"/>
                </a:solidFill>
              </a:rPr>
              <a:t>Convert</a:t>
            </a:r>
          </a:p>
        </p:txBody>
      </p:sp>
      <p:sp>
        <p:nvSpPr>
          <p:cNvPr id="5" name="Rounded Rectangle 4"/>
          <p:cNvSpPr/>
          <p:nvPr userDrawn="1"/>
        </p:nvSpPr>
        <p:spPr>
          <a:xfrm>
            <a:off x="1816100" y="5372100"/>
            <a:ext cx="1244600" cy="850900"/>
          </a:xfrm>
          <a:prstGeom prst="roundRect">
            <a:avLst/>
          </a:prstGeom>
          <a:solidFill>
            <a:srgbClr val="DF876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17375E"/>
                </a:solidFill>
              </a:rPr>
              <a:t>tide</a:t>
            </a:r>
          </a:p>
          <a:p>
            <a:pPr algn="ctr">
              <a:defRPr/>
            </a:pPr>
            <a:r>
              <a:rPr lang="en-US" dirty="0">
                <a:solidFill>
                  <a:srgbClr val="17375E"/>
                </a:solidFill>
              </a:rPr>
              <a:t>Trim</a:t>
            </a:r>
          </a:p>
        </p:txBody>
      </p:sp>
      <p:sp>
        <p:nvSpPr>
          <p:cNvPr id="6" name="Rounded Rectangle 5"/>
          <p:cNvSpPr/>
          <p:nvPr userDrawn="1"/>
        </p:nvSpPr>
        <p:spPr>
          <a:xfrm>
            <a:off x="3302000" y="5384800"/>
            <a:ext cx="1231900" cy="850900"/>
          </a:xfrm>
          <a:prstGeom prst="roundRect">
            <a:avLst/>
          </a:prstGeom>
          <a:solidFill>
            <a:srgbClr val="DEA86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17375E"/>
                </a:solidFill>
              </a:rPr>
              <a:t>tide</a:t>
            </a:r>
          </a:p>
          <a:p>
            <a:pPr algn="ctr">
              <a:defRPr/>
            </a:pPr>
            <a:r>
              <a:rPr lang="en-US" dirty="0">
                <a:solidFill>
                  <a:srgbClr val="17375E"/>
                </a:solidFill>
              </a:rPr>
              <a:t>Resample</a:t>
            </a:r>
          </a:p>
        </p:txBody>
      </p:sp>
      <p:sp>
        <p:nvSpPr>
          <p:cNvPr id="7" name="Rounded Rectangle 6"/>
          <p:cNvSpPr/>
          <p:nvPr userDrawn="1"/>
        </p:nvSpPr>
        <p:spPr>
          <a:xfrm>
            <a:off x="4737100" y="5372100"/>
            <a:ext cx="1244600" cy="850900"/>
          </a:xfrm>
          <a:prstGeom prst="roundRect">
            <a:avLst/>
          </a:prstGeom>
          <a:solidFill>
            <a:srgbClr val="DEC86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17375E"/>
                </a:solidFill>
              </a:rPr>
              <a:t>tide</a:t>
            </a:r>
          </a:p>
          <a:p>
            <a:pPr algn="ctr">
              <a:defRPr/>
            </a:pPr>
            <a:r>
              <a:rPr lang="en-US" dirty="0">
                <a:solidFill>
                  <a:srgbClr val="17375E"/>
                </a:solidFill>
              </a:rPr>
              <a:t>Filter</a:t>
            </a:r>
          </a:p>
        </p:txBody>
      </p:sp>
      <p:sp>
        <p:nvSpPr>
          <p:cNvPr id="8" name="Rounded Rectangle 7"/>
          <p:cNvSpPr/>
          <p:nvPr userDrawn="1"/>
        </p:nvSpPr>
        <p:spPr>
          <a:xfrm>
            <a:off x="6134100" y="5372100"/>
            <a:ext cx="1231900" cy="850900"/>
          </a:xfrm>
          <a:prstGeom prst="roundRect">
            <a:avLst/>
          </a:prstGeom>
          <a:solidFill>
            <a:srgbClr val="CFD66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bg2">
                    <a:lumMod val="75000"/>
                  </a:schemeClr>
                </a:solidFill>
              </a:rPr>
              <a:t>tide</a:t>
            </a:r>
          </a:p>
          <a:p>
            <a:pPr algn="ctr">
              <a:defRPr/>
            </a:pPr>
            <a:r>
              <a:rPr lang="en-US" dirty="0">
                <a:solidFill>
                  <a:schemeClr val="bg2">
                    <a:lumMod val="75000"/>
                  </a:schemeClr>
                </a:solidFill>
              </a:rPr>
              <a:t>Peaks</a:t>
            </a:r>
          </a:p>
        </p:txBody>
      </p:sp>
      <p:sp>
        <p:nvSpPr>
          <p:cNvPr id="36" name="Title Placeholder 1"/>
          <p:cNvSpPr>
            <a:spLocks noGrp="1"/>
          </p:cNvSpPr>
          <p:nvPr>
            <p:ph type="title"/>
          </p:nvPr>
        </p:nvSpPr>
        <p:spPr bwMode="auto">
          <a:xfrm>
            <a:off x="4525962" y="245680"/>
            <a:ext cx="4160838" cy="604837"/>
          </a:xfrm>
          <a:prstGeom prst="rect">
            <a:avLst/>
          </a:prstGeom>
          <a:noFill/>
          <a:ln w="9525">
            <a:noFill/>
            <a:miter lim="800000"/>
            <a:headEnd/>
            <a:tailEnd/>
          </a:ln>
        </p:spPr>
        <p:txBody>
          <a:bodyPr/>
          <a:lstStyle/>
          <a:p>
            <a:pPr lvl="0"/>
            <a:r>
              <a:rPr lang="en-US" dirty="0"/>
              <a:t>Click to edit Master title style</a:t>
            </a:r>
          </a:p>
        </p:txBody>
      </p:sp>
      <p:sp>
        <p:nvSpPr>
          <p:cNvPr id="9"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F6EC4B23-EBD5-D846-B408-29844EF0E226}" type="datetime1">
              <a:rPr lang="en-US"/>
              <a:pPr>
                <a:defRPr/>
              </a:pPr>
              <a:t>9/19/14</a:t>
            </a:fld>
            <a:endParaRPr lang="en-US"/>
          </a:p>
        </p:txBody>
      </p:sp>
      <p:sp>
        <p:nvSpPr>
          <p:cNvPr id="10" name="Footer Placeholder 2"/>
          <p:cNvSpPr>
            <a:spLocks noGrp="1"/>
          </p:cNvSpPr>
          <p:nvPr>
            <p:ph type="ftr" sz="quarter" idx="11"/>
          </p:nvPr>
        </p:nvSpPr>
        <p:spPr/>
        <p:txBody>
          <a:bodyPr/>
          <a:lstStyle>
            <a:lvl1pPr>
              <a:defRPr/>
            </a:lvl1pPr>
          </a:lstStyle>
          <a:p>
            <a:pPr>
              <a:defRPr/>
            </a:pPr>
            <a:endParaRPr lang="en-US"/>
          </a:p>
        </p:txBody>
      </p:sp>
      <p:sp>
        <p:nvSpPr>
          <p:cNvPr id="11" name="Slide Number Placeholder 3"/>
          <p:cNvSpPr>
            <a:spLocks noGrp="1"/>
          </p:cNvSpPr>
          <p:nvPr>
            <p:ph type="sldNum" sz="quarter" idx="12"/>
          </p:nvPr>
        </p:nvSpPr>
        <p:spPr/>
        <p:txBody>
          <a:bodyPr/>
          <a:lstStyle>
            <a:lvl1pPr>
              <a:defRPr/>
            </a:lvl1pPr>
          </a:lstStyle>
          <a:p>
            <a:pPr>
              <a:defRPr/>
            </a:pPr>
            <a:fld id="{1CD896CE-B210-9047-B955-ECB7812995F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9/19/14</a:t>
            </a:fld>
            <a:endParaRPr lang="en-US"/>
          </a:p>
        </p:txBody>
      </p:sp>
      <p:sp>
        <p:nvSpPr>
          <p:cNvPr id="6" name="Footer Placeholder 5"/>
          <p:cNvSpPr>
            <a:spLocks noGrp="1"/>
          </p:cNvSpPr>
          <p:nvPr>
            <p:ph type="ftr" sz="quarter" idx="11"/>
          </p:nvPr>
        </p:nvSpPr>
        <p:spPr/>
        <p:txBody>
          <a:bodyPr/>
          <a:lstStyle/>
          <a:p>
            <a:pPr>
              <a:defRPr/>
            </a:pPr>
            <a:r>
              <a:rPr lang="en-US" smtClean="0"/>
              <a:t>tideTools</a:t>
            </a:r>
            <a:endParaRPr lang="en-US"/>
          </a:p>
        </p:txBody>
      </p:sp>
      <p:sp>
        <p:nvSpPr>
          <p:cNvPr id="7" name="Slide Number Placeholder 6"/>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9/19/14</a:t>
            </a:fld>
            <a:endParaRPr lang="en-US"/>
          </a:p>
        </p:txBody>
      </p:sp>
      <p:sp>
        <p:nvSpPr>
          <p:cNvPr id="8" name="Footer Placeholder 7"/>
          <p:cNvSpPr>
            <a:spLocks noGrp="1"/>
          </p:cNvSpPr>
          <p:nvPr>
            <p:ph type="ftr" sz="quarter" idx="11"/>
          </p:nvPr>
        </p:nvSpPr>
        <p:spPr/>
        <p:txBody>
          <a:bodyPr/>
          <a:lstStyle/>
          <a:p>
            <a:pPr>
              <a:defRPr/>
            </a:pPr>
            <a:r>
              <a:rPr lang="en-US" smtClean="0"/>
              <a:t>tideTools</a:t>
            </a:r>
            <a:endParaRPr lang="en-US"/>
          </a:p>
        </p:txBody>
      </p:sp>
      <p:sp>
        <p:nvSpPr>
          <p:cNvPr id="9" name="Slide Number Placeholder 8"/>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D8F364B6-3D70-C143-88E8-466AADD0A422}" type="datetime1">
              <a:rPr lang="en-US" smtClean="0"/>
              <a:pPr>
                <a:defRPr/>
              </a:pPr>
              <a:t>9/19/14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455F89F-7CC1-714A-9A14-A1A3A18A5394}" type="slidenum">
              <a:rPr lang="en-US" smtClean="0"/>
              <a:pPr>
                <a:defRPr/>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9/19/14</a:t>
            </a:fld>
            <a:endParaRPr lang="en-US"/>
          </a:p>
        </p:txBody>
      </p:sp>
      <p:sp>
        <p:nvSpPr>
          <p:cNvPr id="3" name="Footer Placeholder 2"/>
          <p:cNvSpPr>
            <a:spLocks noGrp="1"/>
          </p:cNvSpPr>
          <p:nvPr>
            <p:ph type="ftr" sz="quarter" idx="11"/>
          </p:nvPr>
        </p:nvSpPr>
        <p:spPr/>
        <p:txBody>
          <a:bodyPr/>
          <a:lstStyle/>
          <a:p>
            <a:pPr>
              <a:defRPr/>
            </a:pPr>
            <a:r>
              <a:rPr lang="en-US" smtClean="0"/>
              <a:t>tideTools</a:t>
            </a:r>
            <a:endParaRPr lang="en-US"/>
          </a:p>
        </p:txBody>
      </p:sp>
      <p:sp>
        <p:nvSpPr>
          <p:cNvPr id="4" name="Slide Number Placeholder 3"/>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9/19/14</a:t>
            </a:fld>
            <a:endParaRPr lang="en-US"/>
          </a:p>
        </p:txBody>
      </p:sp>
      <p:sp>
        <p:nvSpPr>
          <p:cNvPr id="6" name="Footer Placeholder 5"/>
          <p:cNvSpPr>
            <a:spLocks noGrp="1"/>
          </p:cNvSpPr>
          <p:nvPr>
            <p:ph type="ftr" sz="quarter" idx="11"/>
          </p:nvPr>
        </p:nvSpPr>
        <p:spPr/>
        <p:txBody>
          <a:bodyPr/>
          <a:lstStyle/>
          <a:p>
            <a:pPr>
              <a:defRPr/>
            </a:pPr>
            <a:r>
              <a:rPr lang="en-US" smtClean="0"/>
              <a:t>tideTools</a:t>
            </a:r>
            <a:endParaRPr lang="en-US"/>
          </a:p>
        </p:txBody>
      </p:sp>
      <p:sp>
        <p:nvSpPr>
          <p:cNvPr id="7" name="Slide Number Placeholder 6"/>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9/19/14</a:t>
            </a:fld>
            <a:endParaRPr lang="en-US"/>
          </a:p>
        </p:txBody>
      </p:sp>
      <p:sp>
        <p:nvSpPr>
          <p:cNvPr id="6" name="Footer Placeholder 5"/>
          <p:cNvSpPr>
            <a:spLocks noGrp="1"/>
          </p:cNvSpPr>
          <p:nvPr>
            <p:ph type="ftr" sz="quarter" idx="11"/>
          </p:nvPr>
        </p:nvSpPr>
        <p:spPr/>
        <p:txBody>
          <a:bodyPr/>
          <a:lstStyle/>
          <a:p>
            <a:pPr>
              <a:defRPr/>
            </a:pPr>
            <a:r>
              <a:rPr lang="en-US" smtClean="0"/>
              <a:t>tideTools</a:t>
            </a:r>
            <a:endParaRPr lang="en-US"/>
          </a:p>
        </p:txBody>
      </p:sp>
      <p:sp>
        <p:nvSpPr>
          <p:cNvPr id="7" name="Slide Number Placeholder 6"/>
          <p:cNvSpPr>
            <a:spLocks noGrp="1"/>
          </p:cNvSpPr>
          <p:nvPr>
            <p:ph type="sldNum" sz="quarter" idx="12"/>
          </p:nvPr>
        </p:nvSpPr>
        <p:spPr/>
        <p:txBody>
          <a:bodyPr/>
          <a:lstStyle/>
          <a:p>
            <a:pPr>
              <a:defRPr/>
            </a:pPr>
            <a:fld id="{E7AFE4D7-BD85-F94D-A5CA-87409F0086CE}" type="slidenum">
              <a:rPr lang="en-US" smtClean="0"/>
              <a:pPr>
                <a:defRPr/>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9/19/14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tideTools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7AFE4D7-BD85-F94D-A5CA-87409F0086CE}" type="slidenum">
              <a:rPr lang="en-US" smtClean="0"/>
              <a:pPr>
                <a:defRPr/>
              </a:pPr>
              <a:t>‹#›</a:t>
            </a:fld>
            <a:endParaRPr lang="en-US"/>
          </a:p>
        </p:txBody>
      </p:sp>
      <p:sp>
        <p:nvSpPr>
          <p:cNvPr id="7" name="Chevron 6"/>
          <p:cNvSpPr/>
          <p:nvPr userDrawn="1"/>
        </p:nvSpPr>
        <p:spPr>
          <a:xfrm rot="5400000">
            <a:off x="314325" y="-254000"/>
            <a:ext cx="1162050" cy="1790700"/>
          </a:xfrm>
          <a:prstGeom prst="chevron">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Chevron 4"/>
          <p:cNvSpPr/>
          <p:nvPr userDrawn="1"/>
        </p:nvSpPr>
        <p:spPr>
          <a:xfrm>
            <a:off x="0" y="547688"/>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Convert</a:t>
            </a:r>
            <a:endParaRPr lang="en-US" dirty="0">
              <a:solidFill>
                <a:srgbClr val="0000FF"/>
              </a:solidFill>
            </a:endParaRPr>
          </a:p>
        </p:txBody>
      </p:sp>
      <p:sp>
        <p:nvSpPr>
          <p:cNvPr id="9" name="Chevron 8"/>
          <p:cNvSpPr/>
          <p:nvPr userDrawn="1"/>
        </p:nvSpPr>
        <p:spPr>
          <a:xfrm rot="5400000">
            <a:off x="313531" y="872332"/>
            <a:ext cx="1163637" cy="1790700"/>
          </a:xfrm>
          <a:prstGeom prst="chevron">
            <a:avLst/>
          </a:prstGeom>
        </p:spPr>
        <p:style>
          <a:lnRef idx="1">
            <a:schemeClr val="accent2">
              <a:hueOff val="936304"/>
              <a:satOff val="-1168"/>
              <a:lumOff val="275"/>
              <a:alphaOff val="0"/>
            </a:schemeClr>
          </a:lnRef>
          <a:fillRef idx="3">
            <a:schemeClr val="accent2">
              <a:hueOff val="936304"/>
              <a:satOff val="-1168"/>
              <a:lumOff val="275"/>
              <a:alphaOff val="0"/>
            </a:schemeClr>
          </a:fillRef>
          <a:effectRef idx="2">
            <a:schemeClr val="accent2">
              <a:hueOff val="936304"/>
              <a:satOff val="-1168"/>
              <a:lumOff val="275"/>
              <a:alphaOff val="0"/>
            </a:schemeClr>
          </a:effectRef>
          <a:fontRef idx="minor">
            <a:schemeClr val="lt1"/>
          </a:fontRef>
        </p:style>
      </p:sp>
      <p:sp>
        <p:nvSpPr>
          <p:cNvPr id="10" name="Chevron 8"/>
          <p:cNvSpPr/>
          <p:nvPr userDrawn="1"/>
        </p:nvSpPr>
        <p:spPr>
          <a:xfrm>
            <a:off x="0" y="1700213"/>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Trim</a:t>
            </a:r>
            <a:endParaRPr lang="en-US" dirty="0">
              <a:solidFill>
                <a:srgbClr val="0000FF"/>
              </a:solidFill>
            </a:endParaRPr>
          </a:p>
        </p:txBody>
      </p:sp>
      <p:sp>
        <p:nvSpPr>
          <p:cNvPr id="11" name="Chevron 10"/>
          <p:cNvSpPr/>
          <p:nvPr userDrawn="1"/>
        </p:nvSpPr>
        <p:spPr>
          <a:xfrm rot="5400000">
            <a:off x="314325" y="1998663"/>
            <a:ext cx="1162050" cy="1790700"/>
          </a:xfrm>
          <a:prstGeom prst="chevron">
            <a:avLst/>
          </a:prstGeom>
        </p:spPr>
        <p:style>
          <a:lnRef idx="1">
            <a:schemeClr val="accent2">
              <a:hueOff val="1872608"/>
              <a:satOff val="-2336"/>
              <a:lumOff val="549"/>
              <a:alphaOff val="0"/>
            </a:schemeClr>
          </a:lnRef>
          <a:fillRef idx="3">
            <a:schemeClr val="accent2">
              <a:hueOff val="1872608"/>
              <a:satOff val="-2336"/>
              <a:lumOff val="549"/>
              <a:alphaOff val="0"/>
            </a:schemeClr>
          </a:fillRef>
          <a:effectRef idx="2">
            <a:schemeClr val="accent2">
              <a:hueOff val="1872608"/>
              <a:satOff val="-2336"/>
              <a:lumOff val="549"/>
              <a:alphaOff val="0"/>
            </a:schemeClr>
          </a:effectRef>
          <a:fontRef idx="minor">
            <a:schemeClr val="lt1"/>
          </a:fontRef>
        </p:style>
      </p:sp>
      <p:sp>
        <p:nvSpPr>
          <p:cNvPr id="12" name="Chevron 12"/>
          <p:cNvSpPr/>
          <p:nvPr userDrawn="1"/>
        </p:nvSpPr>
        <p:spPr>
          <a:xfrm>
            <a:off x="0" y="2801938"/>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Interpolate</a:t>
            </a:r>
            <a:endParaRPr lang="en-US" dirty="0">
              <a:solidFill>
                <a:srgbClr val="0000FF"/>
              </a:solidFill>
            </a:endParaRPr>
          </a:p>
        </p:txBody>
      </p:sp>
      <p:sp>
        <p:nvSpPr>
          <p:cNvPr id="13" name="Chevron 12"/>
          <p:cNvSpPr/>
          <p:nvPr userDrawn="1"/>
        </p:nvSpPr>
        <p:spPr>
          <a:xfrm rot="5400000">
            <a:off x="314325" y="3125788"/>
            <a:ext cx="1162050" cy="1790700"/>
          </a:xfrm>
          <a:prstGeom prst="chevron">
            <a:avLst/>
          </a:prstGeom>
        </p:spPr>
        <p:style>
          <a:lnRef idx="1">
            <a:schemeClr val="accent2">
              <a:hueOff val="2808912"/>
              <a:satOff val="-3503"/>
              <a:lumOff val="824"/>
              <a:alphaOff val="0"/>
            </a:schemeClr>
          </a:lnRef>
          <a:fillRef idx="3">
            <a:schemeClr val="accent2">
              <a:hueOff val="2808912"/>
              <a:satOff val="-3503"/>
              <a:lumOff val="824"/>
              <a:alphaOff val="0"/>
            </a:schemeClr>
          </a:fillRef>
          <a:effectRef idx="2">
            <a:schemeClr val="accent2">
              <a:hueOff val="2808912"/>
              <a:satOff val="-3503"/>
              <a:lumOff val="824"/>
              <a:alphaOff val="0"/>
            </a:schemeClr>
          </a:effectRef>
          <a:fontRef idx="minor">
            <a:schemeClr val="lt1"/>
          </a:fontRef>
        </p:style>
      </p:sp>
      <p:sp>
        <p:nvSpPr>
          <p:cNvPr id="14" name="Chevron 16"/>
          <p:cNvSpPr/>
          <p:nvPr userDrawn="1"/>
        </p:nvSpPr>
        <p:spPr>
          <a:xfrm>
            <a:off x="0" y="3929063"/>
            <a:ext cx="1790700" cy="347662"/>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Filter</a:t>
            </a:r>
            <a:endParaRPr lang="en-US" dirty="0">
              <a:solidFill>
                <a:srgbClr val="0000FF"/>
              </a:solidFill>
            </a:endParaRPr>
          </a:p>
        </p:txBody>
      </p:sp>
      <p:sp>
        <p:nvSpPr>
          <p:cNvPr id="15" name="Chevron 14"/>
          <p:cNvSpPr/>
          <p:nvPr userDrawn="1"/>
        </p:nvSpPr>
        <p:spPr>
          <a:xfrm rot="5400000">
            <a:off x="314325" y="4252913"/>
            <a:ext cx="1162050" cy="1790700"/>
          </a:xfrm>
          <a:prstGeom prst="chevron">
            <a:avLst/>
          </a:prstGeom>
        </p:spPr>
        <p:style>
          <a:lnRef idx="1">
            <a:schemeClr val="accent2">
              <a:hueOff val="3745216"/>
              <a:satOff val="-4671"/>
              <a:lumOff val="1098"/>
              <a:alphaOff val="0"/>
            </a:schemeClr>
          </a:lnRef>
          <a:fillRef idx="3">
            <a:schemeClr val="accent2">
              <a:hueOff val="3745216"/>
              <a:satOff val="-4671"/>
              <a:lumOff val="1098"/>
              <a:alphaOff val="0"/>
            </a:schemeClr>
          </a:fillRef>
          <a:effectRef idx="2">
            <a:schemeClr val="accent2">
              <a:hueOff val="3745216"/>
              <a:satOff val="-4671"/>
              <a:lumOff val="1098"/>
              <a:alphaOff val="0"/>
            </a:schemeClr>
          </a:effectRef>
          <a:fontRef idx="minor">
            <a:schemeClr val="lt1"/>
          </a:fontRef>
        </p:style>
      </p:sp>
      <p:sp>
        <p:nvSpPr>
          <p:cNvPr id="16" name="Chevron 20"/>
          <p:cNvSpPr/>
          <p:nvPr userDrawn="1"/>
        </p:nvSpPr>
        <p:spPr>
          <a:xfrm>
            <a:off x="0" y="5054600"/>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err="1" smtClean="0">
                <a:solidFill>
                  <a:srgbClr val="0000FF"/>
                </a:solidFill>
              </a:rPr>
              <a:t>Downsample</a:t>
            </a:r>
            <a:endParaRPr lang="en-US" dirty="0">
              <a:solidFill>
                <a:srgbClr val="0000FF"/>
              </a:solidFill>
            </a:endParaRPr>
          </a:p>
        </p:txBody>
      </p:sp>
      <p:sp>
        <p:nvSpPr>
          <p:cNvPr id="17" name="Chevron 16"/>
          <p:cNvSpPr/>
          <p:nvPr userDrawn="1"/>
        </p:nvSpPr>
        <p:spPr>
          <a:xfrm rot="5400000">
            <a:off x="313531" y="5379244"/>
            <a:ext cx="1163638" cy="1790700"/>
          </a:xfrm>
          <a:prstGeom prst="chevron">
            <a:avLst/>
          </a:prstGeom>
        </p:spPr>
        <p:style>
          <a:lnRef idx="1">
            <a:schemeClr val="accent2">
              <a:hueOff val="4681520"/>
              <a:satOff val="-5839"/>
              <a:lumOff val="1373"/>
              <a:alphaOff val="0"/>
            </a:schemeClr>
          </a:lnRef>
          <a:fillRef idx="3">
            <a:schemeClr val="accent2">
              <a:hueOff val="4681520"/>
              <a:satOff val="-5839"/>
              <a:lumOff val="1373"/>
              <a:alphaOff val="0"/>
            </a:schemeClr>
          </a:fillRef>
          <a:effectRef idx="2">
            <a:schemeClr val="accent2">
              <a:hueOff val="4681520"/>
              <a:satOff val="-5839"/>
              <a:lumOff val="1373"/>
              <a:alphaOff val="0"/>
            </a:schemeClr>
          </a:effectRef>
          <a:fontRef idx="minor">
            <a:schemeClr val="lt1"/>
          </a:fontRef>
        </p:style>
      </p:sp>
      <p:sp>
        <p:nvSpPr>
          <p:cNvPr id="18" name="Chevron 24"/>
          <p:cNvSpPr/>
          <p:nvPr userDrawn="1"/>
        </p:nvSpPr>
        <p:spPr>
          <a:xfrm>
            <a:off x="0" y="6181725"/>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Peaks</a:t>
            </a:r>
            <a:endParaRPr lang="en-US" dirty="0">
              <a:solidFill>
                <a:srgbClr val="0000FF"/>
              </a:solidFill>
            </a:endParaRPr>
          </a:p>
        </p:txBody>
      </p:sp>
      <p:sp>
        <p:nvSpPr>
          <p:cNvPr id="19" name="TextBox 18"/>
          <p:cNvSpPr txBox="1"/>
          <p:nvPr userDrawn="1"/>
        </p:nvSpPr>
        <p:spPr>
          <a:xfrm>
            <a:off x="609600" y="0"/>
            <a:ext cx="556838" cy="369332"/>
          </a:xfrm>
          <a:prstGeom prst="rect">
            <a:avLst/>
          </a:prstGeom>
          <a:noFill/>
        </p:spPr>
        <p:txBody>
          <a:bodyPr wrap="none" rtlCol="0">
            <a:spAutoFit/>
          </a:bodyPr>
          <a:lstStyle/>
          <a:p>
            <a:r>
              <a:rPr lang="en-US" dirty="0" smtClean="0">
                <a:solidFill>
                  <a:srgbClr val="0000FF"/>
                </a:solidFill>
              </a:rPr>
              <a:t>tide</a:t>
            </a:r>
            <a:endParaRPr lang="en-US" dirty="0">
              <a:solidFill>
                <a:srgbClr val="0000FF"/>
              </a:solidFill>
            </a:endParaRP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24" r:id="rId3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2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2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slide" Target="slide72.xml"/><Relationship Id="rId5" Type="http://schemas.openxmlformats.org/officeDocument/2006/relationships/slide" Target="slide75.xml"/><Relationship Id="rId6" Type="http://schemas.openxmlformats.org/officeDocument/2006/relationships/slide" Target="slide80.xml"/><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7.jpeg"/></Relationships>
</file>

<file path=ppt/slides/_rels/slide7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27.xml"/><Relationship Id="rId2" Type="http://schemas.openxmlformats.org/officeDocument/2006/relationships/image" Target="../media/image28.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C030395.JPG"/>
          <p:cNvPicPr>
            <a:picLocks noChangeAspect="1"/>
          </p:cNvPicPr>
          <p:nvPr/>
        </p:nvPicPr>
        <p:blipFill>
          <a:blip r:embed="rId3"/>
          <a:stretch>
            <a:fillRect/>
          </a:stretch>
        </p:blipFill>
        <p:spPr>
          <a:xfrm>
            <a:off x="0" y="0"/>
            <a:ext cx="9144000" cy="6858000"/>
          </a:xfrm>
          <a:prstGeom prst="rect">
            <a:avLst/>
          </a:prstGeom>
        </p:spPr>
      </p:pic>
      <p:sp>
        <p:nvSpPr>
          <p:cNvPr id="12292" name="Rectangle 4"/>
          <p:cNvSpPr>
            <a:spLocks noGrp="1" noChangeArrowheads="1"/>
          </p:cNvSpPr>
          <p:nvPr>
            <p:ph type="body" sz="half" idx="4294967295"/>
          </p:nvPr>
        </p:nvSpPr>
        <p:spPr>
          <a:xfrm>
            <a:off x="0" y="4394200"/>
            <a:ext cx="5046663" cy="1219200"/>
          </a:xfrm>
          <a:prstGeom prst="rect">
            <a:avLst/>
          </a:prstGeom>
        </p:spPr>
        <p:txBody>
          <a:bodyPr lIns="91425" tIns="45712" rIns="91425" bIns="45712" anchor="ctr"/>
          <a:lstStyle/>
          <a:p>
            <a:pPr marL="463550" lvl="1" indent="-346075" defTabSz="889000" eaLnBrk="1" fontAlgn="auto" hangingPunct="1">
              <a:lnSpc>
                <a:spcPct val="90000"/>
              </a:lnSpc>
              <a:spcAft>
                <a:spcPts val="0"/>
              </a:spcAft>
              <a:buFontTx/>
              <a:buNone/>
              <a:defRPr/>
            </a:pPr>
            <a:r>
              <a:rPr lang="en-US" sz="2000" dirty="0">
                <a:solidFill>
                  <a:srgbClr val="FFFF00"/>
                </a:solidFill>
                <a:effectLst>
                  <a:outerShdw blurRad="38100" dist="38100" dir="2700000" algn="tl">
                    <a:srgbClr val="000000"/>
                  </a:outerShdw>
                </a:effectLst>
                <a:ea typeface="+mn-ea"/>
              </a:rPr>
              <a:t>Captain Ben Smith</a:t>
            </a:r>
          </a:p>
          <a:p>
            <a:pPr marL="463550" lvl="1" indent="-346075" defTabSz="889000" eaLnBrk="1" fontAlgn="auto" hangingPunct="1">
              <a:lnSpc>
                <a:spcPct val="90000"/>
              </a:lnSpc>
              <a:spcAft>
                <a:spcPts val="0"/>
              </a:spcAft>
              <a:buFontTx/>
              <a:buNone/>
              <a:defRPr/>
            </a:pPr>
            <a:r>
              <a:rPr lang="en-US" sz="2000" dirty="0">
                <a:solidFill>
                  <a:srgbClr val="FFFF00"/>
                </a:solidFill>
                <a:effectLst>
                  <a:outerShdw blurRad="38100" dist="38100" dir="2700000" algn="tl">
                    <a:srgbClr val="000000"/>
                  </a:outerShdw>
                </a:effectLst>
                <a:ea typeface="+mn-ea"/>
              </a:rPr>
              <a:t>Center for Coastal and Ocean Mapping</a:t>
            </a:r>
          </a:p>
          <a:p>
            <a:pPr marL="463550" lvl="1" indent="-346075" defTabSz="889000" eaLnBrk="1" fontAlgn="auto" hangingPunct="1">
              <a:lnSpc>
                <a:spcPct val="90000"/>
              </a:lnSpc>
              <a:spcAft>
                <a:spcPts val="0"/>
              </a:spcAft>
              <a:buFontTx/>
              <a:buNone/>
              <a:defRPr/>
            </a:pPr>
            <a:r>
              <a:rPr lang="en-US" sz="2000" dirty="0">
                <a:solidFill>
                  <a:srgbClr val="FFFF00"/>
                </a:solidFill>
                <a:effectLst>
                  <a:outerShdw blurRad="38100" dist="38100" dir="2700000" algn="tl">
                    <a:srgbClr val="000000"/>
                  </a:outerShdw>
                </a:effectLst>
                <a:ea typeface="+mn-ea"/>
              </a:rPr>
              <a:t>Joint Hydrographic Center </a:t>
            </a:r>
          </a:p>
        </p:txBody>
      </p:sp>
      <p:pic>
        <p:nvPicPr>
          <p:cNvPr id="9220" name="Picture 5" descr="ccom_72_2b"/>
          <p:cNvPicPr>
            <a:picLocks noGrp="1" noChangeAspect="1" noChangeArrowheads="1"/>
          </p:cNvPicPr>
          <p:nvPr>
            <p:ph sz="quarter" idx="4294967295"/>
          </p:nvPr>
        </p:nvPicPr>
        <p:blipFill>
          <a:blip r:embed="rId4"/>
          <a:srcRect/>
          <a:stretch>
            <a:fillRect/>
          </a:stretch>
        </p:blipFill>
        <p:spPr bwMode="auto">
          <a:xfrm>
            <a:off x="0" y="241300"/>
            <a:ext cx="1160463" cy="1219200"/>
          </a:xfrm>
          <a:prstGeom prst="rect">
            <a:avLst/>
          </a:prstGeom>
          <a:noFill/>
          <a:ln>
            <a:miter lim="800000"/>
            <a:headEnd/>
            <a:tailEnd/>
          </a:ln>
        </p:spPr>
      </p:pic>
      <p:pic>
        <p:nvPicPr>
          <p:cNvPr id="9221" name="Picture 6" descr="banner"/>
          <p:cNvPicPr>
            <a:picLocks noChangeAspect="1" noChangeArrowheads="1"/>
          </p:cNvPicPr>
          <p:nvPr/>
        </p:nvPicPr>
        <p:blipFill>
          <a:blip r:embed="rId5"/>
          <a:srcRect/>
          <a:stretch>
            <a:fillRect/>
          </a:stretch>
        </p:blipFill>
        <p:spPr bwMode="auto">
          <a:xfrm>
            <a:off x="-1588" y="5638800"/>
            <a:ext cx="9145588" cy="1219200"/>
          </a:xfrm>
          <a:prstGeom prst="rect">
            <a:avLst/>
          </a:prstGeom>
          <a:noFill/>
          <a:ln w="9525">
            <a:noFill/>
            <a:miter lim="800000"/>
            <a:headEnd/>
            <a:tailEnd/>
          </a:ln>
        </p:spPr>
      </p:pic>
      <p:sp>
        <p:nvSpPr>
          <p:cNvPr id="12296" name="Rectangle 8"/>
          <p:cNvSpPr>
            <a:spLocks noChangeArrowheads="1"/>
          </p:cNvSpPr>
          <p:nvPr/>
        </p:nvSpPr>
        <p:spPr bwMode="auto">
          <a:xfrm>
            <a:off x="587375" y="2055813"/>
            <a:ext cx="7772400" cy="1470025"/>
          </a:xfrm>
          <a:prstGeom prst="rect">
            <a:avLst/>
          </a:prstGeom>
          <a:noFill/>
          <a:ln w="9525">
            <a:noFill/>
            <a:miter lim="800000"/>
            <a:headEnd/>
            <a:tailEnd/>
          </a:ln>
          <a:effectLst/>
        </p:spPr>
        <p:txBody>
          <a:bodyPr anchor="ctr">
            <a:prstTxWarp prst="textNoShape">
              <a:avLst/>
            </a:prstTxWarp>
          </a:bodyPr>
          <a:lstStyle/>
          <a:p>
            <a:pPr algn="r" fontAlgn="auto">
              <a:spcBef>
                <a:spcPts val="0"/>
              </a:spcBef>
              <a:spcAft>
                <a:spcPts val="0"/>
              </a:spcAft>
              <a:defRPr/>
            </a:pPr>
            <a:r>
              <a:rPr kumimoji="1" lang="en-US" sz="4800" dirty="0" err="1">
                <a:solidFill>
                  <a:srgbClr val="FFFF00"/>
                </a:solidFill>
                <a:effectLst>
                  <a:outerShdw blurRad="38100" dist="38100" dir="2700000" algn="tl">
                    <a:srgbClr val="000000"/>
                  </a:outerShdw>
                </a:effectLst>
                <a:latin typeface="Helvetica" charset="0"/>
                <a:ea typeface="+mn-ea"/>
                <a:cs typeface="+mn-cs"/>
              </a:rPr>
              <a:t>TideTools</a:t>
            </a:r>
            <a:r>
              <a:rPr kumimoji="1" lang="en-US" sz="4800" dirty="0">
                <a:solidFill>
                  <a:srgbClr val="FFFF00"/>
                </a:solidFill>
                <a:effectLst>
                  <a:outerShdw blurRad="38100" dist="38100" dir="2700000" algn="tl">
                    <a:srgbClr val="000000"/>
                  </a:outerShdw>
                </a:effectLst>
                <a:latin typeface="Helvetica" charset="0"/>
                <a:ea typeface="+mn-ea"/>
                <a:cs typeface="+mn-cs"/>
              </a:rPr>
              <a:t> </a:t>
            </a:r>
          </a:p>
          <a:p>
            <a:pPr algn="r" fontAlgn="auto">
              <a:spcBef>
                <a:spcPts val="0"/>
              </a:spcBef>
              <a:spcAft>
                <a:spcPts val="0"/>
              </a:spcAft>
              <a:defRPr/>
            </a:pPr>
            <a:r>
              <a:rPr kumimoji="1" lang="en-US" sz="3200" dirty="0">
                <a:solidFill>
                  <a:srgbClr val="FFFF00"/>
                </a:solidFill>
                <a:effectLst>
                  <a:outerShdw blurRad="38100" dist="38100" dir="2700000" algn="tl">
                    <a:srgbClr val="000000"/>
                  </a:outerShdw>
                </a:effectLst>
                <a:latin typeface="Helvetica" charset="0"/>
                <a:ea typeface="+mn-ea"/>
                <a:cs typeface="+mn-cs"/>
              </a:rPr>
              <a:t>A suite of programs for cleaning and processing tidal data</a:t>
            </a:r>
          </a:p>
        </p:txBody>
      </p:sp>
    </p:spTree>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smtClean="0"/>
              <a:t>tideConvert</a:t>
            </a:r>
            <a:r>
              <a:rPr lang="en-US" dirty="0" smtClean="0"/>
              <a:t> </a:t>
            </a:r>
            <a:r>
              <a:rPr lang="en-US" dirty="0" smtClean="0">
                <a:solidFill>
                  <a:srgbClr val="FFA2FB"/>
                </a:solidFill>
              </a:rPr>
              <a:t>Output</a:t>
            </a:r>
            <a:r>
              <a:rPr lang="en-US" dirty="0" smtClean="0"/>
              <a:t>  format</a:t>
            </a:r>
          </a:p>
        </p:txBody>
      </p:sp>
      <p:sp>
        <p:nvSpPr>
          <p:cNvPr id="4" name="Freeform 3"/>
          <p:cNvSpPr/>
          <p:nvPr/>
        </p:nvSpPr>
        <p:spPr>
          <a:xfrm rot="5400000">
            <a:off x="-3113881" y="-4744244"/>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5" name="Freeform 4"/>
          <p:cNvSpPr/>
          <p:nvPr/>
        </p:nvSpPr>
        <p:spPr>
          <a:xfrm rot="5400000">
            <a:off x="-3098800" y="3927475"/>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1509" name="TextBox 15"/>
          <p:cNvSpPr txBox="1">
            <a:spLocks noChangeArrowheads="1"/>
          </p:cNvSpPr>
          <p:nvPr/>
        </p:nvSpPr>
        <p:spPr bwMode="auto">
          <a:xfrm>
            <a:off x="3009900" y="1536700"/>
            <a:ext cx="3522663" cy="3970338"/>
          </a:xfrm>
          <a:prstGeom prst="rect">
            <a:avLst/>
          </a:prstGeom>
          <a:noFill/>
          <a:ln w="9525">
            <a:noFill/>
            <a:miter lim="800000"/>
            <a:headEnd/>
            <a:tailEnd/>
          </a:ln>
        </p:spPr>
        <p:txBody>
          <a:bodyPr wrap="none">
            <a:prstTxWarp prst="textNoShape">
              <a:avLst/>
            </a:prstTxWarp>
            <a:spAutoFit/>
          </a:bodyPr>
          <a:lstStyle/>
          <a:p>
            <a:r>
              <a:rPr lang="en-US"/>
              <a:t>2008/10/31 05:43:00    2.330000   </a:t>
            </a:r>
          </a:p>
          <a:p>
            <a:r>
              <a:rPr lang="en-US"/>
              <a:t>2008/10/31 05:45:00    2.320000   </a:t>
            </a:r>
          </a:p>
          <a:p>
            <a:r>
              <a:rPr lang="en-US"/>
              <a:t>2008/10/31 05:47:00    2.310000   </a:t>
            </a:r>
          </a:p>
          <a:p>
            <a:r>
              <a:rPr lang="en-US"/>
              <a:t>2008/10/31 05:49:00    2.310000   </a:t>
            </a:r>
          </a:p>
          <a:p>
            <a:r>
              <a:rPr lang="en-US"/>
              <a:t>2008/10/31 05:51:00    2.300000   </a:t>
            </a:r>
          </a:p>
          <a:p>
            <a:r>
              <a:rPr lang="en-US"/>
              <a:t>2008/10/31 05:53:00    2.290000   </a:t>
            </a:r>
          </a:p>
          <a:p>
            <a:r>
              <a:rPr lang="en-US"/>
              <a:t>2008/10/31 05:55:00    2.290000   </a:t>
            </a:r>
          </a:p>
          <a:p>
            <a:r>
              <a:rPr lang="en-US"/>
              <a:t>2008/10/31 05:57:00    2.280000   </a:t>
            </a:r>
          </a:p>
          <a:p>
            <a:r>
              <a:rPr lang="en-US"/>
              <a:t>2008/10/31 05:59:00    2.270000   </a:t>
            </a:r>
          </a:p>
          <a:p>
            <a:r>
              <a:rPr lang="en-US"/>
              <a:t>2008/10/31 06:01:00    2.250000   </a:t>
            </a:r>
          </a:p>
          <a:p>
            <a:r>
              <a:rPr lang="en-US"/>
              <a:t>2008/10/31 06:03:00    2.240000   </a:t>
            </a:r>
          </a:p>
          <a:p>
            <a:r>
              <a:rPr lang="en-US"/>
              <a:t>2008/10/31 06:05:00    2.230000   </a:t>
            </a:r>
          </a:p>
          <a:p>
            <a:r>
              <a:rPr lang="en-US"/>
              <a:t>2008/10/31 06:07:00    2.220000   </a:t>
            </a:r>
          </a:p>
          <a:p>
            <a:r>
              <a:rPr lang="en-US"/>
              <a:t>2008/10/31 06:09:00    2.210000 </a:t>
            </a:r>
          </a:p>
        </p:txBody>
      </p:sp>
      <p:sp>
        <p:nvSpPr>
          <p:cNvPr id="15" name="TextBox 14"/>
          <p:cNvSpPr txBox="1"/>
          <p:nvPr/>
        </p:nvSpPr>
        <p:spPr>
          <a:xfrm rot="18901961">
            <a:off x="1742187" y="2270036"/>
            <a:ext cx="4905910" cy="1569660"/>
          </a:xfrm>
          <a:prstGeom prst="rect">
            <a:avLst/>
          </a:prstGeom>
          <a:noFill/>
          <a:effectLst>
            <a:outerShdw blurRad="50800" dist="38100" dir="12480000">
              <a:schemeClr val="tx1">
                <a:alpha val="43000"/>
              </a:schemeClr>
            </a:outerShdw>
          </a:effectLst>
        </p:spPr>
        <p:txBody>
          <a:bodyPr wrap="none">
            <a:spAutoFit/>
          </a:bodyPr>
          <a:lstStyle/>
          <a:p>
            <a:pPr algn="ctr">
              <a:defRPr/>
            </a:pPr>
            <a:r>
              <a:rPr lang="en-US" sz="4800" b="1" dirty="0" err="1">
                <a:solidFill>
                  <a:srgbClr val="3366FF"/>
                </a:solidFill>
                <a:effectLst>
                  <a:glow rad="101600">
                    <a:schemeClr val="accent6">
                      <a:lumMod val="40000"/>
                      <a:lumOff val="60000"/>
                      <a:alpha val="75000"/>
                    </a:schemeClr>
                  </a:glow>
                </a:effectLst>
              </a:rPr>
              <a:t>Caris</a:t>
            </a:r>
            <a:r>
              <a:rPr lang="en-US" sz="4800" b="1" dirty="0">
                <a:solidFill>
                  <a:srgbClr val="3366FF"/>
                </a:solidFill>
                <a:effectLst>
                  <a:glow rad="101600">
                    <a:schemeClr val="accent6">
                      <a:lumMod val="40000"/>
                      <a:lumOff val="60000"/>
                      <a:alpha val="75000"/>
                    </a:schemeClr>
                  </a:glow>
                </a:effectLst>
              </a:rPr>
              <a:t> HIPS/SIPS</a:t>
            </a:r>
          </a:p>
          <a:p>
            <a:pPr algn="ctr">
              <a:defRPr/>
            </a:pPr>
            <a:r>
              <a:rPr lang="en-US" sz="4800" b="1" dirty="0">
                <a:solidFill>
                  <a:srgbClr val="3366FF"/>
                </a:solidFill>
                <a:effectLst>
                  <a:glow rad="101600">
                    <a:schemeClr val="accent6">
                      <a:lumMod val="40000"/>
                      <a:lumOff val="60000"/>
                      <a:alpha val="75000"/>
                    </a:schemeClr>
                  </a:glow>
                </a:effectLst>
              </a:rPr>
              <a:t>format</a:t>
            </a:r>
          </a:p>
        </p:txBody>
      </p:sp>
      <p:sp>
        <p:nvSpPr>
          <p:cNvPr id="17" name="TextBox 16"/>
          <p:cNvSpPr txBox="1"/>
          <p:nvPr/>
        </p:nvSpPr>
        <p:spPr>
          <a:xfrm rot="18901961">
            <a:off x="3964292" y="3425736"/>
            <a:ext cx="2874705" cy="1569660"/>
          </a:xfrm>
          <a:prstGeom prst="rect">
            <a:avLst/>
          </a:prstGeom>
          <a:noFill/>
          <a:effectLst>
            <a:outerShdw blurRad="50800" dist="38100" dir="12480000">
              <a:schemeClr val="tx1">
                <a:alpha val="43000"/>
              </a:schemeClr>
            </a:outerShdw>
          </a:effectLst>
        </p:spPr>
        <p:txBody>
          <a:bodyPr wrap="none">
            <a:spAutoFit/>
          </a:bodyPr>
          <a:lstStyle/>
          <a:p>
            <a:pPr algn="ctr">
              <a:defRPr/>
            </a:pPr>
            <a:r>
              <a:rPr lang="en-US" sz="4800" b="1" dirty="0" err="1">
                <a:solidFill>
                  <a:schemeClr val="accent6">
                    <a:lumMod val="60000"/>
                    <a:lumOff val="40000"/>
                  </a:schemeClr>
                </a:solidFill>
                <a:effectLst>
                  <a:glow rad="228600">
                    <a:schemeClr val="accent1">
                      <a:alpha val="75000"/>
                    </a:schemeClr>
                  </a:glow>
                </a:effectLst>
              </a:rPr>
              <a:t>tideTools</a:t>
            </a:r>
            <a:endParaRPr lang="en-US" sz="4800" b="1" dirty="0">
              <a:solidFill>
                <a:schemeClr val="accent6">
                  <a:lumMod val="60000"/>
                  <a:lumOff val="40000"/>
                </a:schemeClr>
              </a:solidFill>
              <a:effectLst>
                <a:glow rad="228600">
                  <a:schemeClr val="accent1">
                    <a:alpha val="75000"/>
                  </a:schemeClr>
                </a:glow>
              </a:effectLst>
            </a:endParaRPr>
          </a:p>
          <a:p>
            <a:pPr algn="ctr">
              <a:defRPr/>
            </a:pPr>
            <a:r>
              <a:rPr lang="en-US" sz="4800" b="1" dirty="0">
                <a:solidFill>
                  <a:schemeClr val="accent6">
                    <a:lumMod val="60000"/>
                    <a:lumOff val="40000"/>
                  </a:schemeClr>
                </a:solidFill>
                <a:effectLst>
                  <a:glow rad="228600">
                    <a:schemeClr val="accent1">
                      <a:alpha val="75000"/>
                    </a:schemeClr>
                  </a:glow>
                </a:effectLst>
              </a:rPr>
              <a:t>format</a:t>
            </a:r>
          </a:p>
        </p:txBody>
      </p:sp>
      <p:sp>
        <p:nvSpPr>
          <p:cNvPr id="2" name="TextBox 1"/>
          <p:cNvSpPr txBox="1"/>
          <p:nvPr/>
        </p:nvSpPr>
        <p:spPr>
          <a:xfrm>
            <a:off x="3111500" y="5638800"/>
            <a:ext cx="1092200" cy="369332"/>
          </a:xfrm>
          <a:prstGeom prst="rect">
            <a:avLst/>
          </a:prstGeom>
          <a:noFill/>
        </p:spPr>
        <p:txBody>
          <a:bodyPr wrap="square" rtlCol="0">
            <a:spAutoFit/>
          </a:bodyPr>
          <a:lstStyle/>
          <a:p>
            <a:r>
              <a:rPr lang="en-US" dirty="0" smtClean="0">
                <a:solidFill>
                  <a:srgbClr val="FFA2FB"/>
                </a:solidFill>
              </a:rPr>
              <a:t>Date</a:t>
            </a:r>
            <a:endParaRPr lang="en-US" dirty="0">
              <a:solidFill>
                <a:srgbClr val="FFA2FB"/>
              </a:solidFill>
            </a:endParaRPr>
          </a:p>
        </p:txBody>
      </p:sp>
      <p:sp>
        <p:nvSpPr>
          <p:cNvPr id="3" name="TextBox 2"/>
          <p:cNvSpPr txBox="1"/>
          <p:nvPr/>
        </p:nvSpPr>
        <p:spPr>
          <a:xfrm>
            <a:off x="4254500" y="5626100"/>
            <a:ext cx="1079500" cy="646331"/>
          </a:xfrm>
          <a:prstGeom prst="rect">
            <a:avLst/>
          </a:prstGeom>
          <a:noFill/>
        </p:spPr>
        <p:txBody>
          <a:bodyPr wrap="square" rtlCol="0">
            <a:spAutoFit/>
          </a:bodyPr>
          <a:lstStyle/>
          <a:p>
            <a:r>
              <a:rPr lang="en-US" dirty="0" smtClean="0">
                <a:solidFill>
                  <a:srgbClr val="FFA2FB"/>
                </a:solidFill>
              </a:rPr>
              <a:t>Time </a:t>
            </a:r>
          </a:p>
          <a:p>
            <a:r>
              <a:rPr lang="en-US" dirty="0" smtClean="0">
                <a:solidFill>
                  <a:srgbClr val="FFA2FB"/>
                </a:solidFill>
              </a:rPr>
              <a:t>(GMT)</a:t>
            </a:r>
            <a:endParaRPr lang="en-US" dirty="0">
              <a:solidFill>
                <a:srgbClr val="FFA2FB"/>
              </a:solidFill>
            </a:endParaRPr>
          </a:p>
        </p:txBody>
      </p:sp>
      <p:sp>
        <p:nvSpPr>
          <p:cNvPr id="6" name="TextBox 5"/>
          <p:cNvSpPr txBox="1"/>
          <p:nvPr/>
        </p:nvSpPr>
        <p:spPr>
          <a:xfrm>
            <a:off x="5530850" y="5632450"/>
            <a:ext cx="1574800" cy="646331"/>
          </a:xfrm>
          <a:prstGeom prst="rect">
            <a:avLst/>
          </a:prstGeom>
          <a:noFill/>
        </p:spPr>
        <p:txBody>
          <a:bodyPr wrap="square" rtlCol="0">
            <a:spAutoFit/>
          </a:bodyPr>
          <a:lstStyle/>
          <a:p>
            <a:r>
              <a:rPr lang="en-US" dirty="0" smtClean="0">
                <a:solidFill>
                  <a:srgbClr val="FFA2FB"/>
                </a:solidFill>
              </a:rPr>
              <a:t>Height </a:t>
            </a:r>
          </a:p>
          <a:p>
            <a:r>
              <a:rPr lang="en-US" dirty="0" smtClean="0">
                <a:solidFill>
                  <a:srgbClr val="FFA2FB"/>
                </a:solidFill>
              </a:rPr>
              <a:t>(m)</a:t>
            </a:r>
            <a:endParaRPr lang="en-US" dirty="0">
              <a:solidFill>
                <a:srgbClr val="FFA2FB"/>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err="1" smtClean="0"/>
              <a:t>tideTrim</a:t>
            </a:r>
            <a:r>
              <a:rPr lang="en-US" dirty="0" smtClean="0"/>
              <a:t> </a:t>
            </a:r>
            <a:r>
              <a:rPr lang="en-US" dirty="0" smtClean="0">
                <a:solidFill>
                  <a:srgbClr val="FFA2FB"/>
                </a:solidFill>
              </a:rPr>
              <a:t>Removes</a:t>
            </a:r>
            <a:r>
              <a:rPr lang="en-US" dirty="0" smtClean="0"/>
              <a:t> Outliers</a:t>
            </a:r>
          </a:p>
        </p:txBody>
      </p:sp>
      <p:sp>
        <p:nvSpPr>
          <p:cNvPr id="5" name="Freeform 4"/>
          <p:cNvSpPr/>
          <p:nvPr/>
        </p:nvSpPr>
        <p:spPr>
          <a:xfrm rot="5400000">
            <a:off x="-3139281" y="-35536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 name="Freeform 5"/>
          <p:cNvSpPr/>
          <p:nvPr/>
        </p:nvSpPr>
        <p:spPr>
          <a:xfrm rot="5400000">
            <a:off x="-3124200" y="51181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23557" name="Picture 6" descr="memma-oct09-raw.png"/>
          <p:cNvPicPr>
            <a:picLocks noChangeAspect="1"/>
          </p:cNvPicPr>
          <p:nvPr/>
        </p:nvPicPr>
        <p:blipFill>
          <a:blip r:embed="rId3"/>
          <a:srcRect l="9373" t="5405" r="6874" b="9729"/>
          <a:stretch>
            <a:fillRect/>
          </a:stretch>
        </p:blipFill>
        <p:spPr bwMode="auto">
          <a:xfrm>
            <a:off x="1816100" y="1165225"/>
            <a:ext cx="7327900" cy="4294188"/>
          </a:xfrm>
          <a:prstGeom prst="rect">
            <a:avLst/>
          </a:prstGeom>
          <a:noFill/>
          <a:ln w="9525">
            <a:noFill/>
            <a:miter lim="800000"/>
            <a:headEnd/>
            <a:tailEnd/>
          </a:ln>
        </p:spPr>
      </p:pic>
      <p:sp>
        <p:nvSpPr>
          <p:cNvPr id="7" name="Rounded Rectangle 6"/>
          <p:cNvSpPr/>
          <p:nvPr/>
        </p:nvSpPr>
        <p:spPr>
          <a:xfrm>
            <a:off x="4006850" y="2895600"/>
            <a:ext cx="203200" cy="194945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tideTrim</a:t>
            </a:r>
          </a:p>
        </p:txBody>
      </p:sp>
      <p:sp>
        <p:nvSpPr>
          <p:cNvPr id="5" name="Freeform 4"/>
          <p:cNvSpPr/>
          <p:nvPr/>
        </p:nvSpPr>
        <p:spPr>
          <a:xfrm rot="5400000">
            <a:off x="-3139281" y="-35536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 name="Freeform 5"/>
          <p:cNvSpPr/>
          <p:nvPr/>
        </p:nvSpPr>
        <p:spPr>
          <a:xfrm rot="5400000">
            <a:off x="-3124200" y="51181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25605" name="Picture 6" descr="memma-oct09-raw-detail-1.png"/>
          <p:cNvPicPr>
            <a:picLocks noChangeAspect="1"/>
          </p:cNvPicPr>
          <p:nvPr/>
        </p:nvPicPr>
        <p:blipFill>
          <a:blip r:embed="rId3"/>
          <a:srcRect l="6248" t="5405" r="6248" b="5405"/>
          <a:stretch>
            <a:fillRect/>
          </a:stretch>
        </p:blipFill>
        <p:spPr bwMode="auto">
          <a:xfrm>
            <a:off x="1790700" y="1217613"/>
            <a:ext cx="7353300" cy="4333875"/>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tideTrim</a:t>
            </a:r>
          </a:p>
        </p:txBody>
      </p:sp>
      <p:sp>
        <p:nvSpPr>
          <p:cNvPr id="5" name="Freeform 4"/>
          <p:cNvSpPr/>
          <p:nvPr/>
        </p:nvSpPr>
        <p:spPr>
          <a:xfrm rot="5400000">
            <a:off x="-3139281" y="-35536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 name="Freeform 5"/>
          <p:cNvSpPr/>
          <p:nvPr/>
        </p:nvSpPr>
        <p:spPr>
          <a:xfrm rot="5400000">
            <a:off x="-3124200" y="51181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27653" name="Picture 6" descr="memma-oct09-trim-detail-1.png"/>
          <p:cNvPicPr>
            <a:picLocks noChangeAspect="1"/>
          </p:cNvPicPr>
          <p:nvPr/>
        </p:nvPicPr>
        <p:blipFill>
          <a:blip r:embed="rId3"/>
          <a:srcRect l="6248" t="5405" r="6248" b="5405"/>
          <a:stretch>
            <a:fillRect/>
          </a:stretch>
        </p:blipFill>
        <p:spPr bwMode="auto">
          <a:xfrm>
            <a:off x="1790700" y="1181100"/>
            <a:ext cx="7353300" cy="4333875"/>
          </a:xfrm>
          <a:prstGeom prst="rect">
            <a:avLst/>
          </a:prstGeom>
          <a:noFill/>
          <a:ln w="9525">
            <a:noFill/>
            <a:miter lim="800000"/>
            <a:headEnd/>
            <a:tailEnd/>
          </a:ln>
        </p:spPr>
      </p:pic>
      <p:sp>
        <p:nvSpPr>
          <p:cNvPr id="7" name="Rounded Rectangle 6"/>
          <p:cNvSpPr/>
          <p:nvPr/>
        </p:nvSpPr>
        <p:spPr>
          <a:xfrm>
            <a:off x="4673600" y="1625600"/>
            <a:ext cx="1778000" cy="6731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dirty="0" err="1" smtClean="0"/>
              <a:t>tideTrim</a:t>
            </a:r>
            <a:r>
              <a:rPr lang="en-US" dirty="0" smtClean="0"/>
              <a:t> </a:t>
            </a:r>
            <a:r>
              <a:rPr lang="en-US" dirty="0" smtClean="0">
                <a:solidFill>
                  <a:srgbClr val="FFA2FB"/>
                </a:solidFill>
              </a:rPr>
              <a:t>leaves gaps</a:t>
            </a:r>
            <a:r>
              <a:rPr lang="en-US" dirty="0" smtClean="0"/>
              <a:t> where there were outliers</a:t>
            </a:r>
          </a:p>
        </p:txBody>
      </p:sp>
      <p:sp>
        <p:nvSpPr>
          <p:cNvPr id="5" name="Freeform 4"/>
          <p:cNvSpPr/>
          <p:nvPr/>
        </p:nvSpPr>
        <p:spPr>
          <a:xfrm rot="5400000">
            <a:off x="-3139281" y="-35536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 name="Freeform 5"/>
          <p:cNvSpPr/>
          <p:nvPr/>
        </p:nvSpPr>
        <p:spPr>
          <a:xfrm rot="5400000">
            <a:off x="-3124200" y="51181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7" name="Picture 6" descr="memma-oct09-trim-detail-2.png"/>
          <p:cNvPicPr>
            <a:picLocks noChangeAspect="1"/>
          </p:cNvPicPr>
          <p:nvPr/>
        </p:nvPicPr>
        <p:blipFill>
          <a:blip r:embed="rId3"/>
          <a:srcRect l="6249" t="5405" r="6249" b="5405"/>
          <a:stretch>
            <a:fillRect/>
          </a:stretch>
        </p:blipFill>
        <p:spPr>
          <a:xfrm>
            <a:off x="1803400" y="1137341"/>
            <a:ext cx="7340600" cy="4325666"/>
          </a:xfrm>
          <a:prstGeom prst="rect">
            <a:avLst/>
          </a:prstGeom>
          <a:effectLst>
            <a:glow rad="63500">
              <a:schemeClr val="accent2">
                <a:alpha val="75000"/>
              </a:schemeClr>
            </a:glow>
          </a:effectLst>
        </p:spPr>
      </p:pic>
      <p:cxnSp>
        <p:nvCxnSpPr>
          <p:cNvPr id="10" name="Straight Connector 9"/>
          <p:cNvCxnSpPr/>
          <p:nvPr/>
        </p:nvCxnSpPr>
        <p:spPr>
          <a:xfrm rot="16200000" flipH="1">
            <a:off x="202723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2247900"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246856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268922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H="1">
            <a:off x="423386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flipH="1">
            <a:off x="290988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H="1">
            <a:off x="3131344" y="2742407"/>
            <a:ext cx="962025" cy="1587"/>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H="1">
            <a:off x="3352006" y="2742407"/>
            <a:ext cx="962025" cy="1588"/>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H="1">
            <a:off x="445452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H="1">
            <a:off x="357187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H="1">
            <a:off x="379253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H="1">
            <a:off x="4013200"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H="1">
            <a:off x="3977481" y="2777332"/>
            <a:ext cx="2347913" cy="0"/>
          </a:xfrm>
          <a:prstGeom prst="line">
            <a:avLst/>
          </a:prstGeom>
          <a:ln w="6350" cap="flat" cmpd="sng" algn="ctr">
            <a:solidFill>
              <a:srgbClr val="FF0000"/>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H="1">
            <a:off x="820261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490537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H="1">
            <a:off x="512603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16200000" flipH="1">
            <a:off x="666432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34511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H="1">
            <a:off x="556577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6200000" flipH="1">
            <a:off x="5784850"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H="1">
            <a:off x="6884194" y="2742407"/>
            <a:ext cx="962025" cy="1587"/>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H="1">
            <a:off x="600551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flipH="1">
            <a:off x="622458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H="1">
            <a:off x="6445250"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16200000" flipH="1">
            <a:off x="7104062"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flipH="1">
            <a:off x="7323931" y="2742407"/>
            <a:ext cx="962025" cy="1588"/>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6200000" flipH="1">
            <a:off x="7543800"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6200000" flipH="1">
            <a:off x="7762875"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16200000" flipH="1">
            <a:off x="7983537" y="2743201"/>
            <a:ext cx="962025" cy="0"/>
          </a:xfrm>
          <a:prstGeom prst="line">
            <a:avLst/>
          </a:prstGeom>
          <a:ln w="6350" cap="flat" cmpd="sng" algn="ctr">
            <a:solidFill>
              <a:schemeClr val="tx1">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8" name="TextBox 57"/>
          <p:cNvSpPr txBox="1">
            <a:spLocks noChangeArrowheads="1"/>
          </p:cNvSpPr>
          <p:nvPr/>
        </p:nvSpPr>
        <p:spPr bwMode="auto">
          <a:xfrm>
            <a:off x="4364038" y="1679575"/>
            <a:ext cx="1827212" cy="369332"/>
          </a:xfrm>
          <a:prstGeom prst="rect">
            <a:avLst/>
          </a:prstGeom>
          <a:noFill/>
          <a:ln w="9525">
            <a:noFill/>
            <a:miter lim="800000"/>
            <a:headEnd/>
            <a:tailEnd/>
          </a:ln>
        </p:spPr>
        <p:txBody>
          <a:bodyPr wrap="square">
            <a:prstTxWarp prst="textNoShape">
              <a:avLst/>
            </a:prstTxWarp>
            <a:spAutoFit/>
          </a:bodyPr>
          <a:lstStyle/>
          <a:p>
            <a:r>
              <a:rPr lang="en-US" dirty="0" smtClean="0">
                <a:solidFill>
                  <a:srgbClr val="FF0000"/>
                </a:solidFill>
              </a:rPr>
              <a:t>Was outlier</a:t>
            </a:r>
            <a:endParaRPr lang="en-US" dirty="0">
              <a:solidFill>
                <a:srgbClr val="FF0000"/>
              </a:solidFill>
            </a:endParaRPr>
          </a:p>
        </p:txBody>
      </p:sp>
      <p:sp>
        <p:nvSpPr>
          <p:cNvPr id="36" name="TextBox 35"/>
          <p:cNvSpPr txBox="1">
            <a:spLocks noChangeArrowheads="1"/>
          </p:cNvSpPr>
          <p:nvPr/>
        </p:nvSpPr>
        <p:spPr bwMode="auto">
          <a:xfrm>
            <a:off x="3963988" y="3565525"/>
            <a:ext cx="2424112" cy="369332"/>
          </a:xfrm>
          <a:prstGeom prst="rect">
            <a:avLst/>
          </a:prstGeom>
          <a:noFill/>
          <a:ln w="9525">
            <a:noFill/>
            <a:miter lim="800000"/>
            <a:headEnd/>
            <a:tailEnd/>
          </a:ln>
        </p:spPr>
        <p:txBody>
          <a:bodyPr wrap="square">
            <a:prstTxWarp prst="textNoShape">
              <a:avLst/>
            </a:prstTxWarp>
            <a:spAutoFit/>
          </a:bodyPr>
          <a:lstStyle/>
          <a:p>
            <a:r>
              <a:rPr lang="en-US" dirty="0" smtClean="0">
                <a:solidFill>
                  <a:srgbClr val="FF0000"/>
                </a:solidFill>
              </a:rPr>
              <a:t>Now is gap in data</a:t>
            </a:r>
            <a:endParaRPr 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20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r>
              <a:rPr lang="en-US" smtClean="0"/>
              <a:t>tideResample</a:t>
            </a:r>
            <a:br>
              <a:rPr lang="en-US" smtClean="0"/>
            </a:br>
            <a:r>
              <a:rPr lang="en-US" smtClean="0"/>
              <a:t>(interpolation)</a:t>
            </a:r>
          </a:p>
        </p:txBody>
      </p:sp>
      <p:sp>
        <p:nvSpPr>
          <p:cNvPr id="6" name="Freeform 5"/>
          <p:cNvSpPr/>
          <p:nvPr/>
        </p:nvSpPr>
        <p:spPr>
          <a:xfrm rot="5400000">
            <a:off x="-3139281" y="-23852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Freeform 6"/>
          <p:cNvSpPr/>
          <p:nvPr/>
        </p:nvSpPr>
        <p:spPr>
          <a:xfrm rot="5400000">
            <a:off x="-3098800" y="61722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34821" name="Picture 4" descr="memma-oct09-res1.png"/>
          <p:cNvPicPr>
            <a:picLocks noChangeAspect="1"/>
          </p:cNvPicPr>
          <p:nvPr/>
        </p:nvPicPr>
        <p:blipFill>
          <a:blip r:embed="rId3"/>
          <a:srcRect l="6248" t="5405" r="6248" b="5405"/>
          <a:stretch>
            <a:fillRect/>
          </a:stretch>
        </p:blipFill>
        <p:spPr bwMode="auto">
          <a:xfrm>
            <a:off x="1803400" y="1225550"/>
            <a:ext cx="7340600" cy="4325938"/>
          </a:xfrm>
          <a:prstGeom prst="rect">
            <a:avLst/>
          </a:prstGeom>
          <a:noFill/>
          <a:ln w="9525">
            <a:noFill/>
            <a:miter lim="800000"/>
            <a:headEnd/>
            <a:tailEnd/>
          </a:ln>
        </p:spPr>
      </p:pic>
      <p:sp>
        <p:nvSpPr>
          <p:cNvPr id="8" name="Rectangle 7"/>
          <p:cNvSpPr/>
          <p:nvPr/>
        </p:nvSpPr>
        <p:spPr>
          <a:xfrm>
            <a:off x="3092450" y="3263900"/>
            <a:ext cx="565150" cy="800100"/>
          </a:xfrm>
          <a:prstGeom prst="rect">
            <a:avLst/>
          </a:prstGeom>
          <a:no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 name="TextBox 1"/>
          <p:cNvSpPr txBox="1"/>
          <p:nvPr/>
        </p:nvSpPr>
        <p:spPr>
          <a:xfrm>
            <a:off x="2197100" y="5861050"/>
            <a:ext cx="5784850" cy="369332"/>
          </a:xfrm>
          <a:prstGeom prst="rect">
            <a:avLst/>
          </a:prstGeom>
          <a:noFill/>
        </p:spPr>
        <p:txBody>
          <a:bodyPr wrap="square" rtlCol="0">
            <a:spAutoFit/>
          </a:bodyPr>
          <a:lstStyle/>
          <a:p>
            <a:r>
              <a:rPr lang="en-US" dirty="0" smtClean="0"/>
              <a:t>Fills in gaps by using straight line interpolation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r>
              <a:rPr lang="en-US" smtClean="0"/>
              <a:t>tideResample</a:t>
            </a:r>
            <a:br>
              <a:rPr lang="en-US" smtClean="0"/>
            </a:br>
            <a:r>
              <a:rPr lang="en-US" smtClean="0"/>
              <a:t>(interpolation)</a:t>
            </a:r>
          </a:p>
        </p:txBody>
      </p:sp>
      <p:sp>
        <p:nvSpPr>
          <p:cNvPr id="6" name="Freeform 5"/>
          <p:cNvSpPr/>
          <p:nvPr/>
        </p:nvSpPr>
        <p:spPr>
          <a:xfrm rot="5400000">
            <a:off x="-3139281" y="-23852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Freeform 6"/>
          <p:cNvSpPr/>
          <p:nvPr/>
        </p:nvSpPr>
        <p:spPr>
          <a:xfrm rot="5400000">
            <a:off x="-3098800" y="61722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38917" name="Picture 10" descr="memma-oct09-res1-detail-3.png"/>
          <p:cNvPicPr>
            <a:picLocks noChangeAspect="1"/>
          </p:cNvPicPr>
          <p:nvPr/>
        </p:nvPicPr>
        <p:blipFill>
          <a:blip r:embed="rId3"/>
          <a:srcRect l="6248" t="5405" r="6248" b="5405"/>
          <a:stretch>
            <a:fillRect/>
          </a:stretch>
        </p:blipFill>
        <p:spPr bwMode="auto">
          <a:xfrm>
            <a:off x="1781175" y="1181100"/>
            <a:ext cx="7362825" cy="4338638"/>
          </a:xfrm>
          <a:prstGeom prst="rect">
            <a:avLst/>
          </a:prstGeom>
          <a:noFill/>
          <a:ln w="9525">
            <a:noFill/>
            <a:miter lim="800000"/>
            <a:headEnd/>
            <a:tailEnd/>
          </a:ln>
        </p:spPr>
      </p:pic>
      <p:sp>
        <p:nvSpPr>
          <p:cNvPr id="12" name="TextBox 11"/>
          <p:cNvSpPr txBox="1">
            <a:spLocks noChangeArrowheads="1"/>
          </p:cNvSpPr>
          <p:nvPr/>
        </p:nvSpPr>
        <p:spPr bwMode="auto">
          <a:xfrm rot="963567">
            <a:off x="3187700" y="2705100"/>
            <a:ext cx="4779963" cy="36988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blue points have been added by interpolation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tideFilter</a:t>
            </a:r>
          </a:p>
        </p:txBody>
      </p:sp>
      <p:sp>
        <p:nvSpPr>
          <p:cNvPr id="6" name="Freeform 5"/>
          <p:cNvSpPr/>
          <p:nvPr/>
        </p:nvSpPr>
        <p:spPr>
          <a:xfrm rot="5400000">
            <a:off x="-3139281" y="-14962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Freeform 6"/>
          <p:cNvSpPr/>
          <p:nvPr/>
        </p:nvSpPr>
        <p:spPr>
          <a:xfrm rot="5400000">
            <a:off x="-3124200" y="71755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11" name="Picture 10" descr="res1-filter-detail-2.png"/>
          <p:cNvPicPr>
            <a:picLocks noChangeAspect="1"/>
          </p:cNvPicPr>
          <p:nvPr/>
        </p:nvPicPr>
        <p:blipFill>
          <a:blip r:embed="rId3"/>
          <a:srcRect l="6249" t="5405" r="6249" b="5405"/>
          <a:stretch>
            <a:fillRect/>
          </a:stretch>
        </p:blipFill>
        <p:spPr>
          <a:xfrm>
            <a:off x="1828801" y="1204800"/>
            <a:ext cx="7315199" cy="4310732"/>
          </a:xfrm>
          <a:prstGeom prst="rect">
            <a:avLst/>
          </a:prstGeom>
        </p:spPr>
      </p:pic>
      <p:sp>
        <p:nvSpPr>
          <p:cNvPr id="2" name="TextBox 1"/>
          <p:cNvSpPr txBox="1"/>
          <p:nvPr/>
        </p:nvSpPr>
        <p:spPr>
          <a:xfrm>
            <a:off x="2120900" y="5784850"/>
            <a:ext cx="6457950" cy="369332"/>
          </a:xfrm>
          <a:prstGeom prst="rect">
            <a:avLst/>
          </a:prstGeom>
          <a:noFill/>
        </p:spPr>
        <p:txBody>
          <a:bodyPr wrap="square" rtlCol="0">
            <a:spAutoFit/>
          </a:bodyPr>
          <a:lstStyle/>
          <a:p>
            <a:r>
              <a:rPr lang="en-US" dirty="0" smtClean="0"/>
              <a:t>Smoothing using either a boxcar or weighted moving average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smtClean="0"/>
              <a:t>tideResample</a:t>
            </a:r>
            <a:br>
              <a:rPr lang="en-US" smtClean="0"/>
            </a:br>
            <a:r>
              <a:rPr lang="en-US" smtClean="0"/>
              <a:t>(downsample)</a:t>
            </a:r>
          </a:p>
        </p:txBody>
      </p:sp>
      <p:sp>
        <p:nvSpPr>
          <p:cNvPr id="6" name="Freeform 5"/>
          <p:cNvSpPr/>
          <p:nvPr/>
        </p:nvSpPr>
        <p:spPr>
          <a:xfrm rot="5400000">
            <a:off x="-3139281" y="-277019"/>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Freeform 6"/>
          <p:cNvSpPr/>
          <p:nvPr/>
        </p:nvSpPr>
        <p:spPr>
          <a:xfrm rot="5400000">
            <a:off x="-3098800" y="82677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47109" name="Picture 8" descr="6min-detail-2.png"/>
          <p:cNvPicPr>
            <a:picLocks noChangeAspect="1"/>
          </p:cNvPicPr>
          <p:nvPr/>
        </p:nvPicPr>
        <p:blipFill>
          <a:blip r:embed="rId3"/>
          <a:srcRect l="6248" t="5405" r="6248" b="5405"/>
          <a:stretch>
            <a:fillRect/>
          </a:stretch>
        </p:blipFill>
        <p:spPr bwMode="auto">
          <a:xfrm>
            <a:off x="1816100" y="1169988"/>
            <a:ext cx="7327900" cy="4318000"/>
          </a:xfrm>
          <a:prstGeom prst="rect">
            <a:avLst/>
          </a:prstGeom>
          <a:noFill/>
          <a:ln w="9525">
            <a:noFill/>
            <a:miter lim="800000"/>
            <a:headEnd/>
            <a:tailEnd/>
          </a:ln>
        </p:spPr>
      </p:pic>
      <p:sp>
        <p:nvSpPr>
          <p:cNvPr id="2" name="TextBox 1"/>
          <p:cNvSpPr txBox="1"/>
          <p:nvPr/>
        </p:nvSpPr>
        <p:spPr>
          <a:xfrm>
            <a:off x="2171700" y="5708650"/>
            <a:ext cx="6330950" cy="369332"/>
          </a:xfrm>
          <a:prstGeom prst="rect">
            <a:avLst/>
          </a:prstGeom>
          <a:noFill/>
        </p:spPr>
        <p:txBody>
          <a:bodyPr wrap="square" rtlCol="0">
            <a:spAutoFit/>
          </a:bodyPr>
          <a:lstStyle/>
          <a:p>
            <a:r>
              <a:rPr lang="en-US" dirty="0" smtClean="0"/>
              <a:t>Side effect of </a:t>
            </a:r>
            <a:r>
              <a:rPr lang="en-US" dirty="0" err="1" smtClean="0"/>
              <a:t>downsampling</a:t>
            </a:r>
            <a:r>
              <a:rPr lang="en-US" dirty="0" smtClean="0"/>
              <a:t> is smoothing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tidePeaks</a:t>
            </a:r>
          </a:p>
        </p:txBody>
      </p:sp>
      <p:sp>
        <p:nvSpPr>
          <p:cNvPr id="6" name="Freeform 5"/>
          <p:cNvSpPr/>
          <p:nvPr/>
        </p:nvSpPr>
        <p:spPr>
          <a:xfrm rot="5400000">
            <a:off x="-3139281" y="840581"/>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Freeform 6"/>
          <p:cNvSpPr/>
          <p:nvPr/>
        </p:nvSpPr>
        <p:spPr>
          <a:xfrm rot="5400000">
            <a:off x="-3124200" y="9410700"/>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49157" name="Picture 4" descr="memma-fullset-peaks-detail-1.png"/>
          <p:cNvPicPr>
            <a:picLocks noChangeAspect="1"/>
          </p:cNvPicPr>
          <p:nvPr/>
        </p:nvPicPr>
        <p:blipFill>
          <a:blip r:embed="rId3"/>
          <a:srcRect l="6248" t="5405" r="6248" b="5405"/>
          <a:stretch>
            <a:fillRect/>
          </a:stretch>
        </p:blipFill>
        <p:spPr bwMode="auto">
          <a:xfrm>
            <a:off x="1803400" y="1162050"/>
            <a:ext cx="7340600" cy="4325938"/>
          </a:xfrm>
          <a:prstGeom prst="rect">
            <a:avLst/>
          </a:prstGeom>
          <a:noFill/>
          <a:ln w="9525">
            <a:noFill/>
            <a:miter lim="800000"/>
            <a:headEnd/>
            <a:tailEnd/>
          </a:ln>
        </p:spPr>
      </p:pic>
      <p:sp>
        <p:nvSpPr>
          <p:cNvPr id="48134" name="TextBox 7"/>
          <p:cNvSpPr txBox="1">
            <a:spLocks noChangeArrowheads="1"/>
          </p:cNvSpPr>
          <p:nvPr/>
        </p:nvSpPr>
        <p:spPr bwMode="auto">
          <a:xfrm>
            <a:off x="6642100" y="2832100"/>
            <a:ext cx="2998788" cy="3632200"/>
          </a:xfrm>
          <a:prstGeom prst="rect">
            <a:avLst/>
          </a:prstGeom>
          <a:noFill/>
          <a:ln w="9525">
            <a:noFill/>
            <a:miter lim="800000"/>
            <a:headEnd/>
            <a:tailEnd/>
          </a:ln>
        </p:spPr>
        <p:txBody>
          <a:bodyPr wrap="none">
            <a:prstTxWarp prst="textNoShape">
              <a:avLst/>
            </a:prstTxWarp>
            <a:spAutoFit/>
          </a:bodyPr>
          <a:lstStyle/>
          <a:p>
            <a:r>
              <a:rPr lang="en-US" sz="1000">
                <a:solidFill>
                  <a:srgbClr val="008000"/>
                </a:solidFill>
              </a:rPr>
              <a:t>2008/11/01 06:00:00     3.319166        H       None</a:t>
            </a:r>
          </a:p>
          <a:p>
            <a:r>
              <a:rPr lang="en-US" sz="1000">
                <a:solidFill>
                  <a:srgbClr val="008000"/>
                </a:solidFill>
              </a:rPr>
              <a:t>2008/11/01 11:48:00     0.781561        L       None</a:t>
            </a:r>
          </a:p>
          <a:p>
            <a:r>
              <a:rPr lang="en-US" sz="1000">
                <a:solidFill>
                  <a:srgbClr val="008000"/>
                </a:solidFill>
              </a:rPr>
              <a:t>2008/11/01 18:00:00     3.653732        H       None</a:t>
            </a:r>
          </a:p>
          <a:p>
            <a:r>
              <a:rPr lang="en-US" sz="1000">
                <a:solidFill>
                  <a:srgbClr val="008000"/>
                </a:solidFill>
              </a:rPr>
              <a:t>2008/11/02 00:06:00     0.556413        L       None</a:t>
            </a:r>
          </a:p>
          <a:p>
            <a:r>
              <a:rPr lang="en-US" sz="1000">
                <a:solidFill>
                  <a:srgbClr val="008000"/>
                </a:solidFill>
              </a:rPr>
              <a:t>2008/11/02 06:48:00     3.308720        H       None</a:t>
            </a:r>
          </a:p>
          <a:p>
            <a:r>
              <a:rPr lang="en-US" sz="1000">
                <a:solidFill>
                  <a:srgbClr val="008000"/>
                </a:solidFill>
              </a:rPr>
              <a:t>2008/11/02 12:00:00     0.896236        L       None</a:t>
            </a:r>
          </a:p>
          <a:p>
            <a:r>
              <a:rPr lang="en-US" sz="1000">
                <a:solidFill>
                  <a:srgbClr val="008000"/>
                </a:solidFill>
              </a:rPr>
              <a:t>2008/11/02 18:24:00     3.491601        H       None</a:t>
            </a:r>
          </a:p>
          <a:p>
            <a:r>
              <a:rPr lang="en-US" sz="1000">
                <a:solidFill>
                  <a:srgbClr val="008000"/>
                </a:solidFill>
              </a:rPr>
              <a:t>2008/11/03 01:06:00     0.578490        L       None</a:t>
            </a:r>
          </a:p>
          <a:p>
            <a:r>
              <a:rPr lang="en-US" sz="1000">
                <a:solidFill>
                  <a:srgbClr val="008000"/>
                </a:solidFill>
              </a:rPr>
              <a:t>2008/11/03 07:18:00     3.162547        H       None</a:t>
            </a:r>
          </a:p>
          <a:p>
            <a:r>
              <a:rPr lang="en-US" sz="1000">
                <a:solidFill>
                  <a:srgbClr val="008000"/>
                </a:solidFill>
              </a:rPr>
              <a:t>2008/11/03 12:42:00     1.009653        L       None</a:t>
            </a:r>
          </a:p>
          <a:p>
            <a:r>
              <a:rPr lang="en-US" sz="1000">
                <a:solidFill>
                  <a:srgbClr val="008000"/>
                </a:solidFill>
              </a:rPr>
              <a:t>2008/11/03 19:06:00     3.475038        H       None</a:t>
            </a:r>
          </a:p>
          <a:p>
            <a:r>
              <a:rPr lang="en-US" sz="1000">
                <a:solidFill>
                  <a:srgbClr val="008000"/>
                </a:solidFill>
              </a:rPr>
              <a:t>2008/11/04 01:48:00     0.521269        L       None</a:t>
            </a:r>
          </a:p>
          <a:p>
            <a:r>
              <a:rPr lang="en-US" sz="1000">
                <a:solidFill>
                  <a:srgbClr val="008000"/>
                </a:solidFill>
              </a:rPr>
              <a:t>2008/11/04 08:00:00     3.032133        H       None</a:t>
            </a:r>
          </a:p>
          <a:p>
            <a:r>
              <a:rPr lang="en-US" sz="1000">
                <a:solidFill>
                  <a:srgbClr val="008000"/>
                </a:solidFill>
              </a:rPr>
              <a:t>2008/11/04 13:54:00     0.999340        L       None</a:t>
            </a:r>
          </a:p>
          <a:p>
            <a:r>
              <a:rPr lang="en-US" sz="1000">
                <a:solidFill>
                  <a:srgbClr val="008000"/>
                </a:solidFill>
              </a:rPr>
              <a:t>2008/11/04 19:54:00     3.392300        H       None</a:t>
            </a:r>
          </a:p>
          <a:p>
            <a:r>
              <a:rPr lang="en-US" sz="1000">
                <a:solidFill>
                  <a:srgbClr val="008000"/>
                </a:solidFill>
              </a:rPr>
              <a:t>2008/11/05 02:18:00     0.788040        L       None</a:t>
            </a:r>
          </a:p>
          <a:p>
            <a:r>
              <a:rPr lang="en-US" sz="1000">
                <a:solidFill>
                  <a:srgbClr val="008000"/>
                </a:solidFill>
              </a:rPr>
              <a:t>2008/11/05 08:54:00     3.204299        H       None</a:t>
            </a:r>
          </a:p>
          <a:p>
            <a:r>
              <a:rPr lang="en-US" sz="1000">
                <a:solidFill>
                  <a:srgbClr val="008000"/>
                </a:solidFill>
              </a:rPr>
              <a:t>2008/11/05 14:42:00     1.133464        L       None</a:t>
            </a:r>
          </a:p>
          <a:p>
            <a:r>
              <a:rPr lang="en-US" sz="1000">
                <a:solidFill>
                  <a:srgbClr val="008000"/>
                </a:solidFill>
              </a:rPr>
              <a:t>2008/11/05 20:36:00     3.376477        H       None</a:t>
            </a:r>
          </a:p>
          <a:p>
            <a:r>
              <a:rPr lang="en-US" sz="1000">
                <a:solidFill>
                  <a:srgbClr val="008000"/>
                </a:solidFill>
              </a:rPr>
              <a:t>2008/11/06 03:24:00     0.844706        L       None</a:t>
            </a:r>
          </a:p>
          <a:p>
            <a:r>
              <a:rPr lang="en-US" sz="1000">
                <a:solidFill>
                  <a:srgbClr val="008000"/>
                </a:solidFill>
              </a:rPr>
              <a:t>2008/11/06 09:36:00     3.183422        H       None</a:t>
            </a:r>
          </a:p>
          <a:p>
            <a:r>
              <a:rPr lang="en-US" sz="1000">
                <a:solidFill>
                  <a:srgbClr val="008000"/>
                </a:solidFill>
              </a:rPr>
              <a:t>2008/11/06 15:24:00     1.044095        L       None</a:t>
            </a:r>
          </a:p>
          <a:p>
            <a:endParaRPr lang="en-US" sz="1000">
              <a:solidFill>
                <a:srgbClr val="008000"/>
              </a:solidFill>
            </a:endParaRPr>
          </a:p>
        </p:txBody>
      </p:sp>
      <p:sp>
        <p:nvSpPr>
          <p:cNvPr id="2" name="TextBox 1"/>
          <p:cNvSpPr txBox="1"/>
          <p:nvPr/>
        </p:nvSpPr>
        <p:spPr>
          <a:xfrm>
            <a:off x="2292350" y="6000750"/>
            <a:ext cx="4114800" cy="374650"/>
          </a:xfrm>
          <a:prstGeom prst="rect">
            <a:avLst/>
          </a:prstGeom>
          <a:noFill/>
        </p:spPr>
        <p:txBody>
          <a:bodyPr wrap="square" rtlCol="0">
            <a:spAutoFit/>
          </a:bodyPr>
          <a:lstStyle/>
          <a:p>
            <a:r>
              <a:rPr lang="en-US" dirty="0" smtClean="0"/>
              <a:t>Finds peaks in time series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Tide predictors depend on field data collected over many years.</a:t>
            </a:r>
            <a:endParaRPr lang="en-US" dirty="0"/>
          </a:p>
        </p:txBody>
      </p:sp>
      <p:pic>
        <p:nvPicPr>
          <p:cNvPr id="3" name="Picture 2"/>
          <p:cNvPicPr>
            <a:picLocks noChangeAspect="1"/>
          </p:cNvPicPr>
          <p:nvPr/>
        </p:nvPicPr>
        <p:blipFill>
          <a:blip r:embed="rId3"/>
          <a:stretch>
            <a:fillRect/>
          </a:stretch>
        </p:blipFill>
        <p:spPr>
          <a:xfrm>
            <a:off x="279400" y="1193800"/>
            <a:ext cx="8686800" cy="3657600"/>
          </a:xfrm>
          <a:prstGeom prst="rect">
            <a:avLst/>
          </a:prstGeom>
        </p:spPr>
      </p:pic>
      <p:sp>
        <p:nvSpPr>
          <p:cNvPr id="4" name="TextBox 3"/>
          <p:cNvSpPr txBox="1"/>
          <p:nvPr/>
        </p:nvSpPr>
        <p:spPr>
          <a:xfrm>
            <a:off x="6121400" y="5022850"/>
            <a:ext cx="2852063" cy="738664"/>
          </a:xfrm>
          <a:prstGeom prst="rect">
            <a:avLst/>
          </a:prstGeom>
          <a:noFill/>
        </p:spPr>
        <p:txBody>
          <a:bodyPr wrap="none" rtlCol="0">
            <a:spAutoFit/>
          </a:bodyPr>
          <a:lstStyle/>
          <a:p>
            <a:r>
              <a:rPr lang="en-US" sz="1050" dirty="0" smtClean="0"/>
              <a:t>Tide prediction and image courtesy of NOAA</a:t>
            </a:r>
          </a:p>
          <a:p>
            <a:r>
              <a:rPr lang="en-US" sz="1050" b="1" dirty="0"/>
              <a:t>Center for Operational Oceanographic </a:t>
            </a:r>
            <a:endParaRPr lang="en-US" sz="1050" b="1" dirty="0" smtClean="0"/>
          </a:p>
          <a:p>
            <a:r>
              <a:rPr lang="en-US" sz="1050" b="1" dirty="0" smtClean="0"/>
              <a:t>Products </a:t>
            </a:r>
            <a:r>
              <a:rPr lang="en-US" sz="1050" b="1" dirty="0"/>
              <a:t>and Services (CO-OPS)</a:t>
            </a:r>
          </a:p>
          <a:p>
            <a:endParaRPr lang="en-US" sz="105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2"/>
          <p:cNvSpPr>
            <a:spLocks noGrp="1"/>
          </p:cNvSpPr>
          <p:nvPr>
            <p:ph type="title"/>
          </p:nvPr>
        </p:nvSpPr>
        <p:spPr/>
        <p:txBody>
          <a:bodyPr>
            <a:normAutofit fontScale="90000"/>
          </a:bodyPr>
          <a:lstStyle/>
          <a:p>
            <a:r>
              <a:rPr lang="en-US" dirty="0" smtClean="0"/>
              <a:t>How each tool works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2"/>
          <p:cNvSpPr>
            <a:spLocks noGrp="1"/>
          </p:cNvSpPr>
          <p:nvPr>
            <p:ph type="title"/>
          </p:nvPr>
        </p:nvSpPr>
        <p:spPr/>
        <p:txBody>
          <a:bodyPr>
            <a:normAutofit fontScale="90000"/>
          </a:bodyPr>
          <a:lstStyle/>
          <a:p>
            <a:endParaRPr lang="en-US" dirty="0" smtClean="0"/>
          </a:p>
        </p:txBody>
      </p:sp>
      <p:pic>
        <p:nvPicPr>
          <p:cNvPr id="6" name="Picture 5" descr="P9091035.JPG"/>
          <p:cNvPicPr>
            <a:picLocks noChangeAspect="1"/>
          </p:cNvPicPr>
          <p:nvPr/>
        </p:nvPicPr>
        <p:blipFill>
          <a:blip r:embed="rId3"/>
          <a:stretch>
            <a:fillRect/>
          </a:stretch>
        </p:blipFill>
        <p:spPr>
          <a:xfrm>
            <a:off x="0" y="0"/>
            <a:ext cx="9144000" cy="6858000"/>
          </a:xfrm>
          <a:prstGeom prst="rect">
            <a:avLst/>
          </a:prstGeom>
        </p:spPr>
      </p:pic>
      <p:sp>
        <p:nvSpPr>
          <p:cNvPr id="2" name="TextBox 1"/>
          <p:cNvSpPr txBox="1"/>
          <p:nvPr/>
        </p:nvSpPr>
        <p:spPr>
          <a:xfrm>
            <a:off x="895350" y="5403850"/>
            <a:ext cx="6908800" cy="369332"/>
          </a:xfrm>
          <a:prstGeom prst="rect">
            <a:avLst/>
          </a:prstGeom>
          <a:noFill/>
        </p:spPr>
        <p:txBody>
          <a:bodyPr wrap="square" rtlCol="0">
            <a:spAutoFit/>
          </a:bodyPr>
          <a:lstStyle/>
          <a:p>
            <a:r>
              <a:rPr lang="en-US" dirty="0" smtClean="0"/>
              <a:t>Several different types of tide recorders at a shared location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1" name="Title 1"/>
          <p:cNvSpPr>
            <a:spLocks noGrp="1"/>
          </p:cNvSpPr>
          <p:nvPr>
            <p:ph type="title"/>
          </p:nvPr>
        </p:nvSpPr>
        <p:spPr/>
        <p:txBody>
          <a:bodyPr>
            <a:normAutofit fontScale="90000"/>
          </a:bodyPr>
          <a:lstStyle/>
          <a:p>
            <a:r>
              <a:rPr lang="en-US" dirty="0" err="1" smtClean="0"/>
              <a:t>tideConvert</a:t>
            </a:r>
            <a:endParaRPr lang="en-US" dirty="0" smtClean="0"/>
          </a:p>
        </p:txBody>
      </p:sp>
      <p:sp>
        <p:nvSpPr>
          <p:cNvPr id="3" name="Rectangle 2"/>
          <p:cNvSpPr/>
          <p:nvPr/>
        </p:nvSpPr>
        <p:spPr>
          <a:xfrm>
            <a:off x="1770063"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Rectangle 3"/>
          <p:cNvSpPr/>
          <p:nvPr/>
        </p:nvSpPr>
        <p:spPr>
          <a:xfrm>
            <a:off x="-9910763"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TextBox 4"/>
          <p:cNvSpPr txBox="1"/>
          <p:nvPr/>
        </p:nvSpPr>
        <p:spPr>
          <a:xfrm>
            <a:off x="842963" y="4017963"/>
            <a:ext cx="6099175" cy="1168400"/>
          </a:xfrm>
          <a:prstGeom prst="rect">
            <a:avLst/>
          </a:prstGeom>
          <a:solidFill>
            <a:schemeClr val="bg1">
              <a:lumMod val="85000"/>
              <a:lumOff val="15000"/>
            </a:schemeClr>
          </a:solidFill>
        </p:spPr>
        <p:txBody>
          <a:bodyPr wrap="none">
            <a:spAutoFit/>
          </a:bodyPr>
          <a:lstStyle/>
          <a:p>
            <a:pPr>
              <a:defRPr/>
            </a:pPr>
            <a:r>
              <a:rPr lang="en-US" sz="1400" dirty="0" err="1"/>
              <a:t>snttRE</a:t>
            </a:r>
            <a:r>
              <a:rPr lang="en-US" sz="1400" dirty="0"/>
              <a:t> = </a:t>
            </a:r>
            <a:r>
              <a:rPr lang="en-US" sz="1400" dirty="0" err="1"/>
              <a:t>re.compile(r'^\s</a:t>
            </a:r>
            <a:r>
              <a:rPr lang="en-US" sz="1400" dirty="0"/>
              <a:t>*(\</a:t>
            </a:r>
            <a:r>
              <a:rPr lang="en-US" sz="1400" dirty="0" err="1"/>
              <a:t>d+)\s+(\d+)\s+(\d+),(\w+),(\d+\.\d</a:t>
            </a:r>
            <a:r>
              <a:rPr lang="en-US" sz="1400" dirty="0"/>
              <a:t>+)')</a:t>
            </a:r>
          </a:p>
          <a:p>
            <a:pPr>
              <a:defRPr/>
            </a:pPr>
            <a:r>
              <a:rPr lang="en-US" sz="1400" dirty="0" err="1"/>
              <a:t>dttnRE</a:t>
            </a:r>
            <a:r>
              <a:rPr lang="en-US" sz="1400" dirty="0"/>
              <a:t> = </a:t>
            </a:r>
            <a:r>
              <a:rPr lang="en-US" sz="1400" dirty="0" err="1"/>
              <a:t>re.compile(r'^\s</a:t>
            </a:r>
            <a:r>
              <a:rPr lang="en-US" sz="1400" dirty="0"/>
              <a:t>*(\</a:t>
            </a:r>
            <a:r>
              <a:rPr lang="en-US" sz="1400" dirty="0" err="1"/>
              <a:t>d+\/\d+\/\d+\s+\d+:\d+)\s+(\d+)\s+(-?\d+\.\d</a:t>
            </a:r>
            <a:r>
              <a:rPr lang="en-US" sz="1400" dirty="0"/>
              <a:t>+)')</a:t>
            </a:r>
          </a:p>
          <a:p>
            <a:pPr>
              <a:defRPr/>
            </a:pPr>
            <a:r>
              <a:rPr lang="en-US" sz="1400" dirty="0" err="1"/>
              <a:t>tvwlRE</a:t>
            </a:r>
            <a:r>
              <a:rPr lang="en-US" sz="1400" dirty="0"/>
              <a:t> = </a:t>
            </a:r>
            <a:r>
              <a:rPr lang="en-US" sz="1400" dirty="0" err="1"/>
              <a:t>re.compile(r'(\d+:\d+)\s+(-?\d+\.\d+)\s+(-?\d+\.\d+)\s+(-?\d+\.\d+)'</a:t>
            </a:r>
            <a:r>
              <a:rPr lang="en-US" sz="1400" dirty="0"/>
              <a:t>)</a:t>
            </a:r>
          </a:p>
          <a:p>
            <a:pPr>
              <a:defRPr/>
            </a:pPr>
            <a:r>
              <a:rPr lang="en-US" sz="1400" dirty="0" err="1"/>
              <a:t>cdlRE</a:t>
            </a:r>
            <a:r>
              <a:rPr lang="en-US" sz="1400" dirty="0"/>
              <a:t> = </a:t>
            </a:r>
            <a:r>
              <a:rPr lang="en-US" sz="1400" dirty="0" err="1"/>
              <a:t>re.compile(r'^\s</a:t>
            </a:r>
            <a:r>
              <a:rPr lang="en-US" sz="1400" dirty="0"/>
              <a:t>*(\</a:t>
            </a:r>
            <a:r>
              <a:rPr lang="en-US" sz="1400" dirty="0" err="1"/>
              <a:t>d+\/\d+\/\d+),(\d+:\d+:\d+),\S</a:t>
            </a:r>
            <a:r>
              <a:rPr lang="en-US" sz="1400" dirty="0"/>
              <a:t>*,(\</a:t>
            </a:r>
            <a:r>
              <a:rPr lang="en-US" sz="1400" dirty="0" err="1"/>
              <a:t>d+\.\d</a:t>
            </a:r>
            <a:r>
              <a:rPr lang="en-US" sz="1400" dirty="0"/>
              <a:t>+)')</a:t>
            </a:r>
          </a:p>
          <a:p>
            <a:pPr>
              <a:defRPr/>
            </a:pPr>
            <a:endParaRPr lang="en-US" sz="1400" dirty="0"/>
          </a:p>
        </p:txBody>
      </p:sp>
      <p:sp>
        <p:nvSpPr>
          <p:cNvPr id="21" name="TextBox 20"/>
          <p:cNvSpPr txBox="1"/>
          <p:nvPr/>
        </p:nvSpPr>
        <p:spPr>
          <a:xfrm>
            <a:off x="6829544" y="4838700"/>
            <a:ext cx="2314456" cy="369332"/>
          </a:xfrm>
          <a:prstGeom prst="rect">
            <a:avLst/>
          </a:prstGeom>
          <a:noFill/>
        </p:spPr>
        <p:txBody>
          <a:bodyPr wrap="none" rtlCol="0">
            <a:spAutoFit/>
          </a:bodyPr>
          <a:lstStyle/>
          <a:p>
            <a:r>
              <a:rPr lang="en-US" dirty="0" smtClean="0">
                <a:solidFill>
                  <a:srgbClr val="FFA2FB"/>
                </a:solidFill>
              </a:rPr>
              <a:t>Regular Expressions</a:t>
            </a:r>
            <a:endParaRPr lang="en-US" dirty="0">
              <a:solidFill>
                <a:srgbClr val="FFA2FB"/>
              </a:solidFill>
            </a:endParaRPr>
          </a:p>
        </p:txBody>
      </p:sp>
      <p:grpSp>
        <p:nvGrpSpPr>
          <p:cNvPr id="29" name="Group 28"/>
          <p:cNvGrpSpPr/>
          <p:nvPr/>
        </p:nvGrpSpPr>
        <p:grpSpPr>
          <a:xfrm>
            <a:off x="0" y="0"/>
            <a:ext cx="3690938" cy="3970338"/>
            <a:chOff x="0" y="0"/>
            <a:chExt cx="3690938" cy="3970338"/>
          </a:xfrm>
        </p:grpSpPr>
        <p:sp>
          <p:nvSpPr>
            <p:cNvPr id="11" name="Rectangle 10"/>
            <p:cNvSpPr/>
            <p:nvPr/>
          </p:nvSpPr>
          <p:spPr>
            <a:xfrm>
              <a:off x="698500" y="2222500"/>
              <a:ext cx="927100" cy="165100"/>
            </a:xfrm>
            <a:prstGeom prst="rect">
              <a:avLst/>
            </a:prstGeom>
            <a:solidFill>
              <a:schemeClr val="accent4">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2660650"/>
              <a:ext cx="425450" cy="12446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695" name="TextBox 5"/>
            <p:cNvSpPr txBox="1">
              <a:spLocks noChangeArrowheads="1"/>
            </p:cNvSpPr>
            <p:nvPr/>
          </p:nvSpPr>
          <p:spPr bwMode="auto">
            <a:xfrm>
              <a:off x="0" y="0"/>
              <a:ext cx="3690938" cy="3970338"/>
            </a:xfrm>
            <a:prstGeom prst="rect">
              <a:avLst/>
            </a:prstGeom>
            <a:noFill/>
            <a:ln w="9525">
              <a:noFill/>
              <a:miter lim="800000"/>
              <a:headEnd/>
              <a:tailEnd/>
            </a:ln>
          </p:spPr>
          <p:txBody>
            <a:bodyPr>
              <a:prstTxWarp prst="textNoShape">
                <a:avLst/>
              </a:prstTxWarp>
              <a:spAutoFit/>
            </a:bodyPr>
            <a:lstStyle/>
            <a:p>
              <a:endParaRPr lang="en-US" sz="900" dirty="0">
                <a:solidFill>
                  <a:schemeClr val="bg2">
                    <a:lumMod val="40000"/>
                    <a:lumOff val="60000"/>
                  </a:schemeClr>
                </a:solidFill>
              </a:endParaRPr>
            </a:p>
            <a:p>
              <a:endParaRPr lang="en-US" sz="900" dirty="0">
                <a:solidFill>
                  <a:schemeClr val="bg2">
                    <a:lumMod val="40000"/>
                    <a:lumOff val="60000"/>
                  </a:schemeClr>
                </a:solidFill>
              </a:endParaRPr>
            </a:p>
            <a:p>
              <a:r>
                <a:rPr lang="en-US" sz="900" dirty="0">
                  <a:solidFill>
                    <a:schemeClr val="bg2">
                      <a:lumMod val="40000"/>
                      <a:lumOff val="60000"/>
                    </a:schemeClr>
                  </a:solidFill>
                </a:rPr>
                <a:t>                             DATA LOGGER 3634</a:t>
              </a:r>
            </a:p>
            <a:p>
              <a:r>
                <a:rPr lang="en-US" sz="900" dirty="0">
                  <a:solidFill>
                    <a:schemeClr val="bg2">
                      <a:lumMod val="40000"/>
                      <a:lumOff val="60000"/>
                    </a:schemeClr>
                  </a:solidFill>
                </a:rPr>
                <a:t>                                 UNH-CCOM</a:t>
              </a:r>
              <a:endParaRPr lang="en-US" sz="900" dirty="0" smtClean="0">
                <a:solidFill>
                  <a:schemeClr val="bg2">
                    <a:lumMod val="40000"/>
                    <a:lumOff val="60000"/>
                  </a:schemeClr>
                </a:solidFill>
              </a:endParaRPr>
            </a:p>
            <a:p>
              <a:endParaRPr lang="en-US" sz="900" dirty="0" smtClean="0">
                <a:solidFill>
                  <a:schemeClr val="bg2">
                    <a:lumMod val="40000"/>
                    <a:lumOff val="60000"/>
                  </a:schemeClr>
                </a:solidFill>
              </a:endParaRPr>
            </a:p>
            <a:p>
              <a:r>
                <a:rPr lang="en-US" sz="900" dirty="0">
                  <a:solidFill>
                    <a:schemeClr val="bg2">
                      <a:lumMod val="40000"/>
                      <a:lumOff val="60000"/>
                    </a:schemeClr>
                  </a:solidFill>
                </a:rPr>
                <a:t>                                                               Date: </a:t>
              </a:r>
              <a:r>
                <a:rPr lang="en-US" sz="900" dirty="0" smtClean="0">
                  <a:solidFill>
                    <a:schemeClr val="bg2">
                      <a:lumMod val="40000"/>
                      <a:lumOff val="60000"/>
                    </a:schemeClr>
                  </a:solidFill>
                </a:rPr>
                <a:t>31</a:t>
              </a:r>
              <a:r>
                <a:rPr lang="en-US" sz="900" dirty="0">
                  <a:solidFill>
                    <a:schemeClr val="bg2">
                      <a:lumMod val="40000"/>
                      <a:lumOff val="60000"/>
                    </a:schemeClr>
                  </a:solidFill>
                </a:rPr>
                <a:t>/10-2008</a:t>
              </a:r>
            </a:p>
            <a:p>
              <a:r>
                <a:rPr lang="en-US" sz="900" dirty="0">
                  <a:solidFill>
                    <a:schemeClr val="bg2">
                      <a:lumMod val="40000"/>
                      <a:lumOff val="60000"/>
                    </a:schemeClr>
                  </a:solidFill>
                </a:rPr>
                <a:t>-------------------------------------------------------------------------------</a:t>
              </a:r>
            </a:p>
            <a:p>
              <a:r>
                <a:rPr lang="en-US" sz="900" dirty="0">
                  <a:solidFill>
                    <a:schemeClr val="bg2">
                      <a:lumMod val="40000"/>
                      <a:lumOff val="60000"/>
                    </a:schemeClr>
                  </a:solidFill>
                </a:rPr>
                <a:t>                                  Reading</a:t>
              </a:r>
            </a:p>
            <a:p>
              <a:r>
                <a:rPr lang="en-US" sz="900" dirty="0">
                  <a:solidFill>
                    <a:schemeClr val="bg2">
                      <a:lumMod val="40000"/>
                      <a:lumOff val="60000"/>
                    </a:schemeClr>
                  </a:solidFill>
                </a:rPr>
                <a:t>   Parameter             Unit      5:21</a:t>
              </a:r>
            </a:p>
            <a:p>
              <a:r>
                <a:rPr lang="en-US" sz="900" dirty="0">
                  <a:solidFill>
                    <a:schemeClr val="bg2">
                      <a:lumMod val="40000"/>
                      <a:lumOff val="60000"/>
                    </a:schemeClr>
                  </a:solidFill>
                </a:rPr>
                <a:t>-------------------------------------------------------------------------------</a:t>
              </a:r>
            </a:p>
            <a:p>
              <a:r>
                <a:rPr lang="en-US" sz="900" dirty="0">
                  <a:solidFill>
                    <a:schemeClr val="bg2">
                      <a:lumMod val="40000"/>
                      <a:lumOff val="60000"/>
                    </a:schemeClr>
                  </a:solidFill>
                </a:rPr>
                <a:t>01 REFERENCE 839                   840    </a:t>
              </a:r>
            </a:p>
            <a:p>
              <a:r>
                <a:rPr lang="en-US" sz="900" dirty="0">
                  <a:solidFill>
                    <a:schemeClr val="bg2">
                      <a:lumMod val="40000"/>
                      <a:lumOff val="60000"/>
                    </a:schemeClr>
                  </a:solidFill>
                </a:rPr>
                <a:t>02 Water level           </a:t>
              </a:r>
              <a:r>
                <a:rPr lang="en-US" sz="900" dirty="0" err="1">
                  <a:solidFill>
                    <a:schemeClr val="bg2">
                      <a:lumMod val="40000"/>
                      <a:lumOff val="60000"/>
                    </a:schemeClr>
                  </a:solidFill>
                </a:rPr>
                <a:t>m</a:t>
              </a:r>
              <a:r>
                <a:rPr lang="en-US" sz="900" dirty="0">
                  <a:solidFill>
                    <a:schemeClr val="bg2">
                      <a:lumMod val="40000"/>
                      <a:lumOff val="60000"/>
                    </a:schemeClr>
                  </a:solidFill>
                </a:rPr>
                <a:t>           2.36 </a:t>
              </a:r>
            </a:p>
            <a:p>
              <a:r>
                <a:rPr lang="en-US" sz="900" dirty="0">
                  <a:solidFill>
                    <a:schemeClr val="bg2">
                      <a:lumMod val="40000"/>
                      <a:lumOff val="60000"/>
                    </a:schemeClr>
                  </a:solidFill>
                </a:rPr>
                <a:t>--------------------------------------- A system from </a:t>
              </a:r>
              <a:r>
                <a:rPr lang="en-US" sz="900" dirty="0" err="1">
                  <a:solidFill>
                    <a:schemeClr val="bg2">
                      <a:lumMod val="40000"/>
                      <a:lumOff val="60000"/>
                    </a:schemeClr>
                  </a:solidFill>
                </a:rPr>
                <a:t>Aanderaa</a:t>
              </a:r>
              <a:r>
                <a:rPr lang="en-US" sz="900" dirty="0">
                  <a:solidFill>
                    <a:schemeClr val="bg2">
                      <a:lumMod val="40000"/>
                      <a:lumOff val="60000"/>
                    </a:schemeClr>
                  </a:solidFill>
                </a:rPr>
                <a:t> Instruments ----</a:t>
              </a:r>
            </a:p>
            <a:p>
              <a:endParaRPr lang="en-US" sz="900" dirty="0">
                <a:solidFill>
                  <a:schemeClr val="bg2">
                    <a:lumMod val="40000"/>
                    <a:lumOff val="60000"/>
                  </a:schemeClr>
                </a:solidFill>
              </a:endParaRPr>
            </a:p>
            <a:p>
              <a:endParaRPr lang="en-US" sz="900" dirty="0">
                <a:solidFill>
                  <a:schemeClr val="bg2">
                    <a:lumMod val="40000"/>
                    <a:lumOff val="60000"/>
                  </a:schemeClr>
                </a:solidFill>
              </a:endParaRPr>
            </a:p>
            <a:p>
              <a:r>
                <a:rPr lang="en-US" sz="900" dirty="0">
                  <a:solidFill>
                    <a:schemeClr val="bg2">
                      <a:lumMod val="40000"/>
                      <a:lumOff val="60000"/>
                    </a:schemeClr>
                  </a:solidFill>
                </a:rPr>
                <a:t>Time/Date :  31</a:t>
              </a:r>
              <a:r>
                <a:rPr lang="en-US" sz="900" dirty="0" smtClean="0">
                  <a:solidFill>
                    <a:schemeClr val="bg2">
                      <a:lumMod val="40000"/>
                      <a:lumOff val="60000"/>
                    </a:schemeClr>
                  </a:solidFill>
                </a:rPr>
                <a:t> October-</a:t>
              </a:r>
              <a:r>
                <a:rPr lang="en-US" sz="900" dirty="0">
                  <a:solidFill>
                    <a:schemeClr val="bg2">
                      <a:lumMod val="40000"/>
                      <a:lumOff val="60000"/>
                    </a:schemeClr>
                  </a:solidFill>
                </a:rPr>
                <a:t>2008  5:21:00</a:t>
              </a:r>
            </a:p>
            <a:p>
              <a:endParaRPr lang="en-US" sz="900" dirty="0">
                <a:solidFill>
                  <a:schemeClr val="bg2">
                    <a:lumMod val="40000"/>
                    <a:lumOff val="60000"/>
                  </a:schemeClr>
                </a:solidFill>
              </a:endParaRPr>
            </a:p>
            <a:p>
              <a:r>
                <a:rPr lang="en-US" sz="900" dirty="0">
                  <a:solidFill>
                    <a:schemeClr val="bg2">
                      <a:lumMod val="40000"/>
                      <a:lumOff val="60000"/>
                    </a:schemeClr>
                  </a:solidFill>
                </a:rPr>
                <a:t>Time     Ref.   Ch002    </a:t>
              </a:r>
            </a:p>
            <a:p>
              <a:r>
                <a:rPr lang="en-US" sz="900" dirty="0">
                  <a:solidFill>
                    <a:schemeClr val="bg2">
                      <a:lumMod val="40000"/>
                      <a:lumOff val="60000"/>
                    </a:schemeClr>
                  </a:solidFill>
                </a:rPr>
                <a:t> 5:21    840        2.36 </a:t>
              </a:r>
            </a:p>
            <a:p>
              <a:r>
                <a:rPr lang="en-US" sz="900" dirty="0">
                  <a:solidFill>
                    <a:schemeClr val="bg2">
                      <a:lumMod val="40000"/>
                      <a:lumOff val="60000"/>
                    </a:schemeClr>
                  </a:solidFill>
                </a:rPr>
                <a:t> 5:23    840        2.36 </a:t>
              </a:r>
            </a:p>
            <a:p>
              <a:r>
                <a:rPr lang="en-US" sz="900" dirty="0">
                  <a:solidFill>
                    <a:schemeClr val="bg2">
                      <a:lumMod val="40000"/>
                      <a:lumOff val="60000"/>
                    </a:schemeClr>
                  </a:solidFill>
                </a:rPr>
                <a:t> 5:25    840        2.35 </a:t>
              </a:r>
            </a:p>
            <a:p>
              <a:r>
                <a:rPr lang="en-US" sz="900" dirty="0">
                  <a:solidFill>
                    <a:schemeClr val="bg2">
                      <a:lumMod val="40000"/>
                      <a:lumOff val="60000"/>
                    </a:schemeClr>
                  </a:solidFill>
                </a:rPr>
                <a:t> 5:27    840        2.35 </a:t>
              </a:r>
            </a:p>
            <a:p>
              <a:r>
                <a:rPr lang="en-US" sz="900" dirty="0">
                  <a:solidFill>
                    <a:schemeClr val="bg2">
                      <a:lumMod val="40000"/>
                      <a:lumOff val="60000"/>
                    </a:schemeClr>
                  </a:solidFill>
                </a:rPr>
                <a:t> 5:29    840        2.35 </a:t>
              </a:r>
            </a:p>
            <a:p>
              <a:r>
                <a:rPr lang="en-US" sz="900" dirty="0">
                  <a:solidFill>
                    <a:schemeClr val="bg2">
                      <a:lumMod val="40000"/>
                      <a:lumOff val="60000"/>
                    </a:schemeClr>
                  </a:solidFill>
                </a:rPr>
                <a:t> 5:31    840        2.35 </a:t>
              </a:r>
            </a:p>
            <a:p>
              <a:r>
                <a:rPr lang="en-US" sz="900" dirty="0">
                  <a:solidFill>
                    <a:schemeClr val="bg2">
                      <a:lumMod val="40000"/>
                      <a:lumOff val="60000"/>
                    </a:schemeClr>
                  </a:solidFill>
                </a:rPr>
                <a:t> 5:33    840        2.35 </a:t>
              </a:r>
            </a:p>
            <a:p>
              <a:r>
                <a:rPr lang="en-US" sz="900" dirty="0">
                  <a:solidFill>
                    <a:schemeClr val="bg2">
                      <a:lumMod val="40000"/>
                      <a:lumOff val="60000"/>
                    </a:schemeClr>
                  </a:solidFill>
                </a:rPr>
                <a:t> 5:35    840        2.35 </a:t>
              </a:r>
            </a:p>
            <a:p>
              <a:r>
                <a:rPr lang="en-US" sz="900" dirty="0">
                  <a:solidFill>
                    <a:schemeClr val="bg2">
                      <a:lumMod val="40000"/>
                      <a:lumOff val="60000"/>
                    </a:schemeClr>
                  </a:solidFill>
                </a:rPr>
                <a:t> 5:37    840        2.35 </a:t>
              </a:r>
            </a:p>
          </p:txBody>
        </p:sp>
        <p:sp>
          <p:nvSpPr>
            <p:cNvPr id="23" name="Rectangle 22"/>
            <p:cNvSpPr/>
            <p:nvPr/>
          </p:nvSpPr>
          <p:spPr>
            <a:xfrm>
              <a:off x="749300" y="2540000"/>
              <a:ext cx="444500" cy="1371600"/>
            </a:xfrm>
            <a:prstGeom prst="rect">
              <a:avLst/>
            </a:prstGeom>
            <a:solidFill>
              <a:srgbClr val="C0504D">
                <a:alpha val="56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 name="Group 29"/>
          <p:cNvGrpSpPr/>
          <p:nvPr/>
        </p:nvGrpSpPr>
        <p:grpSpPr>
          <a:xfrm>
            <a:off x="2273300" y="1998663"/>
            <a:ext cx="3722688" cy="2014537"/>
            <a:chOff x="2273300" y="1998663"/>
            <a:chExt cx="3722688" cy="2014537"/>
          </a:xfrm>
        </p:grpSpPr>
        <p:sp>
          <p:nvSpPr>
            <p:cNvPr id="18" name="Rectangle 17"/>
            <p:cNvSpPr/>
            <p:nvPr/>
          </p:nvSpPr>
          <p:spPr>
            <a:xfrm>
              <a:off x="3060700" y="2844800"/>
              <a:ext cx="1447800" cy="1003300"/>
            </a:xfrm>
            <a:prstGeom prst="rect">
              <a:avLst/>
            </a:prstGeom>
            <a:solidFill>
              <a:schemeClr val="accent3">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a:spLocks noChangeArrowheads="1"/>
            </p:cNvSpPr>
            <p:nvPr/>
          </p:nvSpPr>
          <p:spPr bwMode="auto">
            <a:xfrm>
              <a:off x="2339975" y="1998663"/>
              <a:ext cx="3656013" cy="1892300"/>
            </a:xfrm>
            <a:prstGeom prst="rect">
              <a:avLst/>
            </a:prstGeom>
            <a:noFill/>
            <a:ln w="9525">
              <a:noFill/>
              <a:miter lim="800000"/>
              <a:headEnd/>
              <a:tailEnd/>
            </a:ln>
          </p:spPr>
          <p:txBody>
            <a:bodyPr wrap="none">
              <a:prstTxWarp prst="textNoShape">
                <a:avLst/>
              </a:prstTxWarp>
              <a:spAutoFit/>
            </a:bodyPr>
            <a:lstStyle/>
            <a:p>
              <a:pPr>
                <a:defRPr/>
              </a:pPr>
              <a:r>
                <a:rPr lang="en-US" sz="900" dirty="0">
                  <a:solidFill>
                    <a:schemeClr val="accent6">
                      <a:lumMod val="60000"/>
                      <a:lumOff val="40000"/>
                    </a:schemeClr>
                  </a:solidFill>
                </a:rPr>
                <a:t># START LOGGING UTC seconds since the epoch: 1223468878.55</a:t>
              </a:r>
            </a:p>
            <a:p>
              <a:pPr>
                <a:defRPr/>
              </a:pPr>
              <a:r>
                <a:rPr lang="en-US" sz="900" dirty="0">
                  <a:solidFill>
                    <a:schemeClr val="accent6">
                      <a:lumMod val="60000"/>
                      <a:lumOff val="40000"/>
                    </a:schemeClr>
                  </a:solidFill>
                </a:rPr>
                <a:t># SPEED:       9600</a:t>
              </a:r>
            </a:p>
            <a:p>
              <a:pPr>
                <a:defRPr/>
              </a:pPr>
              <a:r>
                <a:rPr lang="en-US" sz="900" dirty="0">
                  <a:solidFill>
                    <a:schemeClr val="accent6">
                      <a:lumMod val="60000"/>
                      <a:lumOff val="40000"/>
                    </a:schemeClr>
                  </a:solidFill>
                </a:rPr>
                <a:t># PORT:        /dev/ttyS0</a:t>
              </a:r>
            </a:p>
            <a:p>
              <a:pPr>
                <a:defRPr/>
              </a:pPr>
              <a:r>
                <a:rPr lang="en-US" sz="900" dirty="0">
                  <a:solidFill>
                    <a:schemeClr val="accent6">
                      <a:lumMod val="60000"/>
                      <a:lumOff val="40000"/>
                    </a:schemeClr>
                  </a:solidFill>
                </a:rPr>
                <a:t># TIMEOUT:     300.0		</a:t>
              </a:r>
            </a:p>
            <a:p>
              <a:pPr>
                <a:defRPr/>
              </a:pPr>
              <a:r>
                <a:rPr lang="en-US" sz="900" dirty="0">
                  <a:solidFill>
                    <a:schemeClr val="accent6">
                      <a:lumMod val="60000"/>
                      <a:lumOff val="40000"/>
                    </a:schemeClr>
                  </a:solidFill>
                </a:rPr>
                <a:t># STATIONID:   </a:t>
              </a:r>
              <a:r>
                <a:rPr lang="en-US" sz="900" dirty="0" err="1">
                  <a:solidFill>
                    <a:schemeClr val="accent6">
                      <a:lumMod val="60000"/>
                      <a:lumOff val="40000"/>
                    </a:schemeClr>
                  </a:solidFill>
                </a:rPr>
                <a:t>memma</a:t>
              </a:r>
              <a:endParaRPr lang="en-US" sz="900" dirty="0">
                <a:solidFill>
                  <a:schemeClr val="accent6">
                    <a:lumMod val="60000"/>
                    <a:lumOff val="40000"/>
                  </a:schemeClr>
                </a:solidFill>
              </a:endParaRPr>
            </a:p>
            <a:p>
              <a:pPr>
                <a:defRPr/>
              </a:pPr>
              <a:r>
                <a:rPr lang="en-US" sz="900" dirty="0">
                  <a:solidFill>
                    <a:schemeClr val="accent6">
                      <a:lumMod val="60000"/>
                      <a:lumOff val="40000"/>
                    </a:schemeClr>
                  </a:solidFill>
                </a:rPr>
                <a:t># DAEMON MODE: True</a:t>
              </a:r>
            </a:p>
            <a:p>
              <a:pPr>
                <a:defRPr/>
              </a:pPr>
              <a:r>
                <a:rPr lang="en-US" sz="900" dirty="0">
                  <a:solidFill>
                    <a:schemeClr val="accent6">
                      <a:lumMod val="60000"/>
                      <a:lumOff val="40000"/>
                    </a:schemeClr>
                  </a:solidFill>
                </a:rPr>
                <a:t>440,rmemma,1223468881.96</a:t>
              </a:r>
            </a:p>
            <a:p>
              <a:pPr>
                <a:defRPr/>
              </a:pPr>
              <a:r>
                <a:rPr lang="en-US" sz="900" dirty="0">
                  <a:solidFill>
                    <a:schemeClr val="accent6">
                      <a:lumMod val="60000"/>
                      <a:lumOff val="40000"/>
                    </a:schemeClr>
                  </a:solidFill>
                </a:rPr>
                <a:t>636  551  440,rmemma,1223468883.52</a:t>
              </a:r>
            </a:p>
            <a:p>
              <a:pPr>
                <a:defRPr/>
              </a:pPr>
              <a:r>
                <a:rPr lang="en-US" sz="900" dirty="0">
                  <a:solidFill>
                    <a:schemeClr val="accent6">
                      <a:lumMod val="60000"/>
                      <a:lumOff val="40000"/>
                    </a:schemeClr>
                  </a:solidFill>
                </a:rPr>
                <a:t>636  440,rmemma,1223468897.25</a:t>
              </a:r>
            </a:p>
            <a:p>
              <a:pPr>
                <a:defRPr/>
              </a:pPr>
              <a:r>
                <a:rPr lang="en-US" sz="900" dirty="0">
                  <a:solidFill>
                    <a:schemeClr val="accent6">
                      <a:lumMod val="60000"/>
                      <a:lumOff val="40000"/>
                    </a:schemeClr>
                  </a:solidFill>
                </a:rPr>
                <a:t>550  440,rmemma,1223468907.77	</a:t>
              </a:r>
            </a:p>
            <a:p>
              <a:pPr>
                <a:defRPr/>
              </a:pPr>
              <a:r>
                <a:rPr lang="en-US" sz="900" dirty="0">
                  <a:solidFill>
                    <a:schemeClr val="accent6">
                      <a:lumMod val="60000"/>
                      <a:lumOff val="40000"/>
                    </a:schemeClr>
                  </a:solidFill>
                </a:rPr>
                <a:t>636  550  440,rmemma,1223468921.06</a:t>
              </a:r>
            </a:p>
            <a:p>
              <a:pPr>
                <a:defRPr/>
              </a:pPr>
              <a:r>
                <a:rPr lang="en-US" sz="900" dirty="0">
                  <a:solidFill>
                    <a:schemeClr val="accent6">
                      <a:lumMod val="60000"/>
                      <a:lumOff val="40000"/>
                    </a:schemeClr>
                  </a:solidFill>
                </a:rPr>
                <a:t>636  549  440,rmemma,1223468932.06</a:t>
              </a:r>
            </a:p>
            <a:p>
              <a:pPr marL="228600" indent="-228600">
                <a:buFontTx/>
                <a:buAutoNum type="arabicPlain" startAt="636"/>
                <a:defRPr/>
              </a:pPr>
              <a:r>
                <a:rPr lang="en-US" sz="900" dirty="0">
                  <a:solidFill>
                    <a:schemeClr val="accent6">
                      <a:lumMod val="60000"/>
                      <a:lumOff val="40000"/>
                    </a:schemeClr>
                  </a:solidFill>
                </a:rPr>
                <a:t>549  440,rmemma,1223468944.17</a:t>
              </a:r>
            </a:p>
          </p:txBody>
        </p:sp>
        <p:sp>
          <p:nvSpPr>
            <p:cNvPr id="24" name="Rectangle 23"/>
            <p:cNvSpPr/>
            <p:nvPr/>
          </p:nvSpPr>
          <p:spPr>
            <a:xfrm>
              <a:off x="2273300" y="2641600"/>
              <a:ext cx="444500" cy="1371600"/>
            </a:xfrm>
            <a:prstGeom prst="rect">
              <a:avLst/>
            </a:prstGeom>
            <a:solidFill>
              <a:srgbClr val="C0504D">
                <a:alpha val="56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8" name="Group 27"/>
          <p:cNvGrpSpPr/>
          <p:nvPr/>
        </p:nvGrpSpPr>
        <p:grpSpPr>
          <a:xfrm>
            <a:off x="3560763" y="0"/>
            <a:ext cx="2252662" cy="2032000"/>
            <a:chOff x="3560763" y="0"/>
            <a:chExt cx="2252662" cy="2032000"/>
          </a:xfrm>
        </p:grpSpPr>
        <p:sp>
          <p:nvSpPr>
            <p:cNvPr id="15" name="Rectangle 14"/>
            <p:cNvSpPr/>
            <p:nvPr/>
          </p:nvSpPr>
          <p:spPr>
            <a:xfrm>
              <a:off x="4660900" y="1003300"/>
              <a:ext cx="469900" cy="9525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127500" y="1003300"/>
              <a:ext cx="520700" cy="952500"/>
            </a:xfrm>
            <a:prstGeom prst="rect">
              <a:avLst/>
            </a:prstGeom>
            <a:solidFill>
              <a:srgbClr val="40315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extBox 7"/>
            <p:cNvSpPr txBox="1"/>
            <p:nvPr/>
          </p:nvSpPr>
          <p:spPr>
            <a:xfrm>
              <a:off x="3560763" y="0"/>
              <a:ext cx="2252662" cy="2032000"/>
            </a:xfrm>
            <a:prstGeom prst="rect">
              <a:avLst/>
            </a:prstGeom>
            <a:noFill/>
          </p:spPr>
          <p:txBody>
            <a:bodyPr wrap="none">
              <a:spAutoFit/>
            </a:bodyPr>
            <a:lstStyle/>
            <a:p>
              <a:pPr>
                <a:defRPr/>
              </a:pPr>
              <a:r>
                <a:rPr lang="en-US" sz="900" dirty="0">
                  <a:solidFill>
                    <a:srgbClr val="AD99FF"/>
                  </a:solidFill>
                </a:rPr>
                <a:t>Station Date      Time  </a:t>
              </a:r>
              <a:r>
                <a:rPr lang="en-US" sz="900" dirty="0" err="1">
                  <a:solidFill>
                    <a:srgbClr val="AD99FF"/>
                  </a:solidFill>
                </a:rPr>
                <a:t>Pred</a:t>
              </a:r>
              <a:r>
                <a:rPr lang="en-US" sz="900" dirty="0">
                  <a:solidFill>
                    <a:srgbClr val="AD99FF"/>
                  </a:solidFill>
                </a:rPr>
                <a:t> 6 </a:t>
              </a:r>
              <a:r>
                <a:rPr lang="en-US" sz="900" dirty="0" err="1">
                  <a:solidFill>
                    <a:srgbClr val="AD99FF"/>
                  </a:solidFill>
                </a:rPr>
                <a:t>Acoustc</a:t>
              </a:r>
              <a:endParaRPr lang="en-US" sz="900" dirty="0">
                <a:solidFill>
                  <a:srgbClr val="AD99FF"/>
                </a:solidFill>
              </a:endParaRPr>
            </a:p>
            <a:p>
              <a:pPr>
                <a:defRPr/>
              </a:pPr>
              <a:r>
                <a:rPr lang="en-US" sz="900" dirty="0">
                  <a:solidFill>
                    <a:srgbClr val="AD99FF"/>
                  </a:solidFill>
                </a:rPr>
                <a:t>DCP#:                        1       1</a:t>
              </a:r>
            </a:p>
            <a:p>
              <a:pPr>
                <a:defRPr/>
              </a:pPr>
              <a:r>
                <a:rPr lang="en-US" sz="900" dirty="0">
                  <a:solidFill>
                    <a:srgbClr val="AD99FF"/>
                  </a:solidFill>
                </a:rPr>
                <a:t>Units:                    Feet    Feet</a:t>
              </a:r>
            </a:p>
            <a:p>
              <a:pPr>
                <a:defRPr/>
              </a:pPr>
              <a:r>
                <a:rPr lang="en-US" sz="900" dirty="0">
                  <a:solidFill>
                    <a:srgbClr val="AD99FF"/>
                  </a:solidFill>
                </a:rPr>
                <a:t>Data%:  NAVD       GMT  100.00  100.00  </a:t>
              </a:r>
            </a:p>
            <a:p>
              <a:pPr>
                <a:defRPr/>
              </a:pPr>
              <a:r>
                <a:rPr lang="en-US" sz="900" dirty="0">
                  <a:solidFill>
                    <a:srgbClr val="AD99FF"/>
                  </a:solidFill>
                </a:rPr>
                <a:t>Maximum:                  6.13    6.19  </a:t>
              </a:r>
            </a:p>
            <a:p>
              <a:pPr>
                <a:defRPr/>
              </a:pPr>
              <a:r>
                <a:rPr lang="en-US" sz="900" dirty="0">
                  <a:solidFill>
                    <a:srgbClr val="AD99FF"/>
                  </a:solidFill>
                </a:rPr>
                <a:t>Minimum:                 -6.57   -6.19  </a:t>
              </a:r>
            </a:p>
            <a:p>
              <a:pPr>
                <a:defRPr/>
              </a:pPr>
              <a:r>
                <a:rPr lang="en-US" sz="900" dirty="0">
                  <a:solidFill>
                    <a:srgbClr val="AD99FF"/>
                  </a:solidFill>
                </a:rPr>
                <a:t>------- -------- ----- ------- ------- </a:t>
              </a:r>
            </a:p>
            <a:p>
              <a:pPr>
                <a:defRPr/>
              </a:pPr>
              <a:r>
                <a:rPr lang="en-US" sz="900" dirty="0">
                  <a:solidFill>
                    <a:srgbClr val="AD99FF"/>
                  </a:solidFill>
                </a:rPr>
                <a:t>8423898 20100801 00:00   -2.80   -2.67</a:t>
              </a:r>
            </a:p>
            <a:p>
              <a:pPr>
                <a:defRPr/>
              </a:pPr>
              <a:r>
                <a:rPr lang="en-US" sz="900" dirty="0">
                  <a:solidFill>
                    <a:srgbClr val="AD99FF"/>
                  </a:solidFill>
                </a:rPr>
                <a:t>8423898 20100801 00:06   -2.93   -2.83</a:t>
              </a:r>
            </a:p>
            <a:p>
              <a:pPr>
                <a:defRPr/>
              </a:pPr>
              <a:r>
                <a:rPr lang="en-US" sz="900" dirty="0">
                  <a:solidFill>
                    <a:srgbClr val="AD99FF"/>
                  </a:solidFill>
                </a:rPr>
                <a:t>8423898 20100801 00:12   -3.06   -2.94</a:t>
              </a:r>
            </a:p>
            <a:p>
              <a:pPr>
                <a:defRPr/>
              </a:pPr>
              <a:r>
                <a:rPr lang="en-US" sz="900" dirty="0">
                  <a:solidFill>
                    <a:srgbClr val="AD99FF"/>
                  </a:solidFill>
                </a:rPr>
                <a:t>8423898 20100801 00:18   -3.18   -3.10</a:t>
              </a:r>
            </a:p>
            <a:p>
              <a:pPr>
                <a:defRPr/>
              </a:pPr>
              <a:r>
                <a:rPr lang="en-US" sz="900" dirty="0">
                  <a:solidFill>
                    <a:srgbClr val="AD99FF"/>
                  </a:solidFill>
                </a:rPr>
                <a:t>8423898 20100801 00:24   -3.28   -3.20</a:t>
              </a:r>
            </a:p>
            <a:p>
              <a:pPr>
                <a:defRPr/>
              </a:pPr>
              <a:r>
                <a:rPr lang="en-US" sz="900" dirty="0">
                  <a:solidFill>
                    <a:srgbClr val="AD99FF"/>
                  </a:solidFill>
                </a:rPr>
                <a:t>8423898 20100801 00:30   -3.38   -3.28</a:t>
              </a:r>
            </a:p>
            <a:p>
              <a:pPr>
                <a:defRPr/>
              </a:pPr>
              <a:endParaRPr lang="en-US" sz="900" dirty="0">
                <a:solidFill>
                  <a:srgbClr val="AD99FF"/>
                </a:solidFill>
              </a:endParaRPr>
            </a:p>
          </p:txBody>
        </p:sp>
        <p:sp>
          <p:nvSpPr>
            <p:cNvPr id="25" name="Rectangle 24"/>
            <p:cNvSpPr/>
            <p:nvPr/>
          </p:nvSpPr>
          <p:spPr>
            <a:xfrm>
              <a:off x="5295900" y="635000"/>
              <a:ext cx="444500" cy="1371600"/>
            </a:xfrm>
            <a:prstGeom prst="rect">
              <a:avLst/>
            </a:prstGeom>
            <a:solidFill>
              <a:srgbClr val="C0504D">
                <a:alpha val="56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2" name="Group 31"/>
          <p:cNvGrpSpPr/>
          <p:nvPr/>
        </p:nvGrpSpPr>
        <p:grpSpPr>
          <a:xfrm>
            <a:off x="6053138" y="952500"/>
            <a:ext cx="2197100" cy="1544638"/>
            <a:chOff x="6053138" y="952500"/>
            <a:chExt cx="2197100" cy="1544638"/>
          </a:xfrm>
        </p:grpSpPr>
        <p:sp>
          <p:nvSpPr>
            <p:cNvPr id="17" name="Rectangle 16"/>
            <p:cNvSpPr/>
            <p:nvPr/>
          </p:nvSpPr>
          <p:spPr>
            <a:xfrm>
              <a:off x="6718300" y="1054100"/>
              <a:ext cx="444500" cy="1371600"/>
            </a:xfrm>
            <a:prstGeom prst="rect">
              <a:avLst/>
            </a:prstGeom>
            <a:solidFill>
              <a:srgbClr val="1025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6121400" y="1054100"/>
              <a:ext cx="596900" cy="1346200"/>
            </a:xfrm>
            <a:prstGeom prst="rect">
              <a:avLst/>
            </a:prstGeom>
            <a:solidFill>
              <a:srgbClr val="40315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698" name="TextBox 8"/>
            <p:cNvSpPr txBox="1">
              <a:spLocks noChangeArrowheads="1"/>
            </p:cNvSpPr>
            <p:nvPr/>
          </p:nvSpPr>
          <p:spPr bwMode="auto">
            <a:xfrm>
              <a:off x="6053138" y="1019175"/>
              <a:ext cx="2197100" cy="1477963"/>
            </a:xfrm>
            <a:prstGeom prst="rect">
              <a:avLst/>
            </a:prstGeom>
            <a:noFill/>
            <a:ln w="9525">
              <a:noFill/>
              <a:miter lim="800000"/>
              <a:headEnd/>
              <a:tailEnd/>
            </a:ln>
          </p:spPr>
          <p:txBody>
            <a:bodyPr>
              <a:prstTxWarp prst="textNoShape">
                <a:avLst/>
              </a:prstTxWarp>
              <a:spAutoFit/>
            </a:bodyPr>
            <a:lstStyle/>
            <a:p>
              <a:r>
                <a:rPr lang="en-US" sz="900" dirty="0">
                  <a:solidFill>
                    <a:srgbClr val="00C359"/>
                  </a:solidFill>
                </a:rPr>
                <a:t>06/30/2010,15:39:20,h-3611,2.452,m,G</a:t>
              </a:r>
            </a:p>
            <a:p>
              <a:r>
                <a:rPr lang="en-US" sz="900" dirty="0">
                  <a:solidFill>
                    <a:srgbClr val="00C359"/>
                  </a:solidFill>
                </a:rPr>
                <a:t>06/30/2010,15:39:21,h-3611,2.455,m,G</a:t>
              </a:r>
            </a:p>
            <a:p>
              <a:r>
                <a:rPr lang="en-US" sz="900" dirty="0">
                  <a:solidFill>
                    <a:srgbClr val="00C359"/>
                  </a:solidFill>
                </a:rPr>
                <a:t>06/30/2010,15:39:22,h-3611,2.457,m,G</a:t>
              </a:r>
            </a:p>
            <a:p>
              <a:r>
                <a:rPr lang="en-US" sz="900" dirty="0">
                  <a:solidFill>
                    <a:srgbClr val="00C359"/>
                  </a:solidFill>
                </a:rPr>
                <a:t>06/30/2010,15:39:23,h-3611,2.457,m,G</a:t>
              </a:r>
            </a:p>
            <a:p>
              <a:r>
                <a:rPr lang="en-US" sz="900" dirty="0">
                  <a:solidFill>
                    <a:srgbClr val="00C359"/>
                  </a:solidFill>
                </a:rPr>
                <a:t>06/30/2010,15:39:24,h-3611,2.457,m,G</a:t>
              </a:r>
            </a:p>
            <a:p>
              <a:r>
                <a:rPr lang="en-US" sz="900" dirty="0">
                  <a:solidFill>
                    <a:srgbClr val="00C359"/>
                  </a:solidFill>
                </a:rPr>
                <a:t>06/30/2010,15:39:25,h-3611,2.460,m,G</a:t>
              </a:r>
            </a:p>
            <a:p>
              <a:r>
                <a:rPr lang="en-US" sz="900" dirty="0">
                  <a:solidFill>
                    <a:srgbClr val="00C359"/>
                  </a:solidFill>
                </a:rPr>
                <a:t>06/30/2010,15:39:26,h-3611,2.459,m,G</a:t>
              </a:r>
            </a:p>
            <a:p>
              <a:r>
                <a:rPr lang="en-US" sz="900" dirty="0">
                  <a:solidFill>
                    <a:srgbClr val="00C359"/>
                  </a:solidFill>
                </a:rPr>
                <a:t>06/30/2010,15:39:27,h-</a:t>
              </a:r>
              <a:r>
                <a:rPr lang="en-US" sz="900" dirty="0" smtClean="0">
                  <a:solidFill>
                    <a:srgbClr val="00C359"/>
                  </a:solidFill>
                </a:rPr>
                <a:t>3611,2.458</a:t>
              </a:r>
              <a:r>
                <a:rPr lang="en-US" sz="900" dirty="0">
                  <a:solidFill>
                    <a:srgbClr val="00C359"/>
                  </a:solidFill>
                </a:rPr>
                <a:t>,m,G</a:t>
              </a:r>
            </a:p>
            <a:p>
              <a:r>
                <a:rPr lang="en-US" sz="900" dirty="0">
                  <a:solidFill>
                    <a:srgbClr val="00C359"/>
                  </a:solidFill>
                </a:rPr>
                <a:t>06/30/2010,15:39:28,h-3611,2.458,m,G</a:t>
              </a:r>
            </a:p>
            <a:p>
              <a:endParaRPr lang="en-US" sz="900" dirty="0">
                <a:solidFill>
                  <a:srgbClr val="00C359"/>
                </a:solidFill>
              </a:endParaRPr>
            </a:p>
          </p:txBody>
        </p:sp>
        <p:sp>
          <p:nvSpPr>
            <p:cNvPr id="26" name="Rectangle 25"/>
            <p:cNvSpPr/>
            <p:nvPr/>
          </p:nvSpPr>
          <p:spPr>
            <a:xfrm>
              <a:off x="7594600" y="952500"/>
              <a:ext cx="444500" cy="1371600"/>
            </a:xfrm>
            <a:prstGeom prst="rect">
              <a:avLst/>
            </a:prstGeom>
            <a:solidFill>
              <a:srgbClr val="C0504D">
                <a:alpha val="56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1" name="Group 30"/>
          <p:cNvGrpSpPr/>
          <p:nvPr/>
        </p:nvGrpSpPr>
        <p:grpSpPr>
          <a:xfrm>
            <a:off x="5265738" y="2590800"/>
            <a:ext cx="2432050" cy="1397000"/>
            <a:chOff x="5265738" y="2590800"/>
            <a:chExt cx="2432050" cy="1397000"/>
          </a:xfrm>
        </p:grpSpPr>
        <p:sp>
          <p:nvSpPr>
            <p:cNvPr id="19" name="Rectangle 18"/>
            <p:cNvSpPr/>
            <p:nvPr/>
          </p:nvSpPr>
          <p:spPr>
            <a:xfrm>
              <a:off x="5359400" y="2628900"/>
              <a:ext cx="596900" cy="1346200"/>
            </a:xfrm>
            <a:prstGeom prst="rect">
              <a:avLst/>
            </a:prstGeom>
            <a:solidFill>
              <a:srgbClr val="40315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a:off x="5956300" y="2641600"/>
              <a:ext cx="469900" cy="1346200"/>
            </a:xfrm>
            <a:prstGeom prst="rect">
              <a:avLst/>
            </a:prstGeom>
            <a:solidFill>
              <a:srgbClr val="1025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699" name="TextBox 13"/>
            <p:cNvSpPr txBox="1">
              <a:spLocks noChangeArrowheads="1"/>
            </p:cNvSpPr>
            <p:nvPr/>
          </p:nvSpPr>
          <p:spPr bwMode="auto">
            <a:xfrm>
              <a:off x="5265738" y="2755900"/>
              <a:ext cx="2432050" cy="1200150"/>
            </a:xfrm>
            <a:prstGeom prst="rect">
              <a:avLst/>
            </a:prstGeom>
            <a:noFill/>
            <a:ln w="9525">
              <a:noFill/>
              <a:miter lim="800000"/>
              <a:headEnd/>
              <a:tailEnd/>
            </a:ln>
          </p:spPr>
          <p:txBody>
            <a:bodyPr wrap="none">
              <a:prstTxWarp prst="textNoShape">
                <a:avLst/>
              </a:prstTxWarp>
              <a:spAutoFit/>
            </a:bodyPr>
            <a:lstStyle/>
            <a:p>
              <a:r>
                <a:rPr lang="en-US" sz="900" dirty="0">
                  <a:solidFill>
                    <a:srgbClr val="FFA2FB"/>
                  </a:solidFill>
                </a:rPr>
                <a:t>08/03/2010,14:24:00,SNS,0.000,M,G</a:t>
              </a:r>
            </a:p>
            <a:p>
              <a:r>
                <a:rPr lang="en-US" sz="900" dirty="0">
                  <a:solidFill>
                    <a:srgbClr val="FFA2FB"/>
                  </a:solidFill>
                </a:rPr>
                <a:t>08/03/2010,14:24:00,DAT,10.000,M,G</a:t>
              </a:r>
            </a:p>
            <a:p>
              <a:r>
                <a:rPr lang="en-US" sz="900" dirty="0">
                  <a:solidFill>
                    <a:srgbClr val="FFA2FB"/>
                  </a:solidFill>
                </a:rPr>
                <a:t>08/03/2010,14:24:00,BAT,12.8,V,G</a:t>
              </a:r>
            </a:p>
            <a:p>
              <a:r>
                <a:rPr lang="en-US" sz="900" dirty="0">
                  <a:solidFill>
                    <a:srgbClr val="FFA2FB"/>
                  </a:solidFill>
                </a:rPr>
                <a:t>08/03/2010,14:25:30,PAROS1,1.667, </a:t>
              </a:r>
              <a:r>
                <a:rPr lang="en-US" sz="900" dirty="0" err="1">
                  <a:solidFill>
                    <a:srgbClr val="FFA2FB"/>
                  </a:solidFill>
                </a:rPr>
                <a:t>Avg,G</a:t>
              </a:r>
              <a:endParaRPr lang="en-US" sz="900" dirty="0">
                <a:solidFill>
                  <a:srgbClr val="FFA2FB"/>
                </a:solidFill>
              </a:endParaRPr>
            </a:p>
            <a:p>
              <a:r>
                <a:rPr lang="en-US" sz="900" dirty="0">
                  <a:solidFill>
                    <a:srgbClr val="FFA2FB"/>
                  </a:solidFill>
                </a:rPr>
                <a:t>08/03/2010,14:25:30,P1STD,0.006, </a:t>
              </a:r>
              <a:r>
                <a:rPr lang="en-US" sz="900" dirty="0" err="1">
                  <a:solidFill>
                    <a:srgbClr val="FFA2FB"/>
                  </a:solidFill>
                </a:rPr>
                <a:t>Std,G</a:t>
              </a:r>
              <a:endParaRPr lang="en-US" sz="900" dirty="0">
                <a:solidFill>
                  <a:srgbClr val="FFA2FB"/>
                </a:solidFill>
              </a:endParaRPr>
            </a:p>
            <a:p>
              <a:r>
                <a:rPr lang="en-US" sz="900" dirty="0">
                  <a:solidFill>
                    <a:srgbClr val="FFA2FB"/>
                  </a:solidFill>
                </a:rPr>
                <a:t>08/03/2010,14:25:30,P1OUT,0,Samples,G</a:t>
              </a:r>
            </a:p>
            <a:p>
              <a:r>
                <a:rPr lang="en-US" sz="900" dirty="0">
                  <a:solidFill>
                    <a:srgbClr val="FFA2FB"/>
                  </a:solidFill>
                </a:rPr>
                <a:t>08/03/2010,14:30:00,SNS,0.000,M,G</a:t>
              </a:r>
            </a:p>
            <a:p>
              <a:r>
                <a:rPr lang="en-US" sz="900" dirty="0">
                  <a:solidFill>
                    <a:srgbClr val="FFA2FB"/>
                  </a:solidFill>
                </a:rPr>
                <a:t>08/03/2010,14:30:00,DAT,10.000,M,G</a:t>
              </a:r>
            </a:p>
          </p:txBody>
        </p:sp>
        <p:sp>
          <p:nvSpPr>
            <p:cNvPr id="27" name="Rectangle 26"/>
            <p:cNvSpPr/>
            <p:nvPr/>
          </p:nvSpPr>
          <p:spPr>
            <a:xfrm>
              <a:off x="6781800" y="2590800"/>
              <a:ext cx="444500" cy="1371600"/>
            </a:xfrm>
            <a:prstGeom prst="rect">
              <a:avLst/>
            </a:prstGeom>
            <a:solidFill>
              <a:srgbClr val="C0504D">
                <a:alpha val="56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2" name="Freeform 21"/>
          <p:cNvSpPr/>
          <p:nvPr/>
        </p:nvSpPr>
        <p:spPr>
          <a:xfrm rot="13630942">
            <a:off x="3838304" y="3512550"/>
            <a:ext cx="3357595" cy="1850164"/>
          </a:xfrm>
          <a:custGeom>
            <a:avLst/>
            <a:gdLst>
              <a:gd name="connsiteX0" fmla="*/ 4064000 w 4504266"/>
              <a:gd name="connsiteY0" fmla="*/ 0 h 1761066"/>
              <a:gd name="connsiteX1" fmla="*/ 4443237 w 4504266"/>
              <a:gd name="connsiteY1" fmla="*/ 440267 h 1761066"/>
              <a:gd name="connsiteX2" fmla="*/ 4223103 w 4504266"/>
              <a:gd name="connsiteY2" fmla="*/ 440267 h 1761066"/>
              <a:gd name="connsiteX3" fmla="*/ 2142066 w 4504266"/>
              <a:gd name="connsiteY3" fmla="*/ 1749477 h 1761066"/>
              <a:gd name="connsiteX4" fmla="*/ 3782836 w 4504266"/>
              <a:gd name="connsiteY4" fmla="*/ 440267 h 1761066"/>
              <a:gd name="connsiteX5" fmla="*/ 3562704 w 4504266"/>
              <a:gd name="connsiteY5" fmla="*/ 440267 h 1761066"/>
              <a:gd name="connsiteX6" fmla="*/ 4064000 w 4504266"/>
              <a:gd name="connsiteY6" fmla="*/ 0 h 1761066"/>
              <a:gd name="connsiteX0" fmla="*/ 1921933 w 4504266"/>
              <a:gd name="connsiteY0" fmla="*/ 1761066 h 1761066"/>
              <a:gd name="connsiteX1" fmla="*/ 0 w 4504266"/>
              <a:gd name="connsiteY1" fmla="*/ 0 h 1761066"/>
              <a:gd name="connsiteX2" fmla="*/ 440267 w 4504266"/>
              <a:gd name="connsiteY2" fmla="*/ 0 h 1761066"/>
              <a:gd name="connsiteX3" fmla="*/ 2362200 w 4504266"/>
              <a:gd name="connsiteY3" fmla="*/ 1761066 h 1761066"/>
              <a:gd name="connsiteX4" fmla="*/ 1921933 w 4504266"/>
              <a:gd name="connsiteY4" fmla="*/ 1761066 h 1761066"/>
              <a:gd name="connsiteX0" fmla="*/ 2142066 w 4504266"/>
              <a:gd name="connsiteY0" fmla="*/ 1749476 h 1761066"/>
              <a:gd name="connsiteX1" fmla="*/ 3782836 w 4504266"/>
              <a:gd name="connsiteY1" fmla="*/ 440266 h 1761066"/>
              <a:gd name="connsiteX2" fmla="*/ 3562704 w 4504266"/>
              <a:gd name="connsiteY2" fmla="*/ 440267 h 1761066"/>
              <a:gd name="connsiteX3" fmla="*/ 4064000 w 4504266"/>
              <a:gd name="connsiteY3" fmla="*/ 0 h 1761066"/>
              <a:gd name="connsiteX4" fmla="*/ 4443237 w 4504266"/>
              <a:gd name="connsiteY4" fmla="*/ 440267 h 1761066"/>
              <a:gd name="connsiteX5" fmla="*/ 4223103 w 4504266"/>
              <a:gd name="connsiteY5" fmla="*/ 440267 h 1761066"/>
              <a:gd name="connsiteX6" fmla="*/ 2362199 w 4504266"/>
              <a:gd name="connsiteY6" fmla="*/ 1761066 h 1761066"/>
              <a:gd name="connsiteX7" fmla="*/ 1921933 w 4504266"/>
              <a:gd name="connsiteY7" fmla="*/ 1761066 h 1761066"/>
              <a:gd name="connsiteX8" fmla="*/ 0 w 4504266"/>
              <a:gd name="connsiteY8" fmla="*/ 0 h 1761066"/>
              <a:gd name="connsiteX9" fmla="*/ 440267 w 4504266"/>
              <a:gd name="connsiteY9" fmla="*/ 0 h 1761066"/>
              <a:gd name="connsiteX10" fmla="*/ 2362200 w 4504266"/>
              <a:gd name="connsiteY10" fmla="*/ 1761066 h 1761066"/>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1921933 w 4443237"/>
              <a:gd name="connsiteY0" fmla="*/ 1761066 h 1850164"/>
              <a:gd name="connsiteX1" fmla="*/ 0 w 4443237"/>
              <a:gd name="connsiteY1" fmla="*/ 0 h 1850164"/>
              <a:gd name="connsiteX2" fmla="*/ 440267 w 4443237"/>
              <a:gd name="connsiteY2" fmla="*/ 0 h 1850164"/>
              <a:gd name="connsiteX3" fmla="*/ 2362200 w 4443237"/>
              <a:gd name="connsiteY3" fmla="*/ 1761066 h 1850164"/>
              <a:gd name="connsiteX4" fmla="*/ 1921933 w 4443237"/>
              <a:gd name="connsiteY4" fmla="*/ 1761066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0 w 4443237"/>
              <a:gd name="connsiteY8" fmla="*/ 0 h 1850164"/>
              <a:gd name="connsiteX9" fmla="*/ 2362200 w 4443237"/>
              <a:gd name="connsiteY9"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1921933 w 4443237"/>
              <a:gd name="connsiteY0" fmla="*/ 1761066 h 1850164"/>
              <a:gd name="connsiteX1" fmla="*/ 0 w 4443237"/>
              <a:gd name="connsiteY1" fmla="*/ 0 h 1850164"/>
              <a:gd name="connsiteX2" fmla="*/ 440267 w 4443237"/>
              <a:gd name="connsiteY2" fmla="*/ 0 h 1850164"/>
              <a:gd name="connsiteX3" fmla="*/ 2362200 w 4443237"/>
              <a:gd name="connsiteY3" fmla="*/ 1761066 h 1850164"/>
              <a:gd name="connsiteX4" fmla="*/ 1921933 w 4443237"/>
              <a:gd name="connsiteY4" fmla="*/ 1761066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2362200 w 4443237"/>
              <a:gd name="connsiteY0" fmla="*/ 1761066 h 1850164"/>
              <a:gd name="connsiteX1" fmla="*/ 1921933 w 4443237"/>
              <a:gd name="connsiteY1" fmla="*/ 1761066 h 1850164"/>
              <a:gd name="connsiteX2" fmla="*/ 0 w 4443237"/>
              <a:gd name="connsiteY2" fmla="*/ 0 h 1850164"/>
              <a:gd name="connsiteX3" fmla="*/ 531707 w 4443237"/>
              <a:gd name="connsiteY3" fmla="*/ 91440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2362200 w 4443237"/>
              <a:gd name="connsiteY0" fmla="*/ 1761066 h 1850164"/>
              <a:gd name="connsiteX1" fmla="*/ 1921933 w 4443237"/>
              <a:gd name="connsiteY1" fmla="*/ 1761066 h 1850164"/>
              <a:gd name="connsiteX2" fmla="*/ 0 w 4443237"/>
              <a:gd name="connsiteY2" fmla="*/ 0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2142067 w 2521304"/>
              <a:gd name="connsiteY0" fmla="*/ 0 h 1850164"/>
              <a:gd name="connsiteX1" fmla="*/ 2521304 w 2521304"/>
              <a:gd name="connsiteY1" fmla="*/ 440267 h 1850164"/>
              <a:gd name="connsiteX2" fmla="*/ 2301170 w 2521304"/>
              <a:gd name="connsiteY2" fmla="*/ 440267 h 1850164"/>
              <a:gd name="connsiteX3" fmla="*/ 220133 w 2521304"/>
              <a:gd name="connsiteY3" fmla="*/ 1749477 h 1850164"/>
              <a:gd name="connsiteX4" fmla="*/ 1860903 w 2521304"/>
              <a:gd name="connsiteY4" fmla="*/ 440267 h 1850164"/>
              <a:gd name="connsiteX5" fmla="*/ 1640771 w 2521304"/>
              <a:gd name="connsiteY5" fmla="*/ 440267 h 1850164"/>
              <a:gd name="connsiteX6" fmla="*/ 2142067 w 2521304"/>
              <a:gd name="connsiteY6" fmla="*/ 0 h 1850164"/>
              <a:gd name="connsiteX0" fmla="*/ 440267 w 2521304"/>
              <a:gd name="connsiteY0" fmla="*/ 1761066 h 1850164"/>
              <a:gd name="connsiteX1" fmla="*/ 0 w 2521304"/>
              <a:gd name="connsiteY1" fmla="*/ 1761066 h 1850164"/>
              <a:gd name="connsiteX0" fmla="*/ 220133 w 2521304"/>
              <a:gd name="connsiteY0" fmla="*/ 1749476 h 1850164"/>
              <a:gd name="connsiteX1" fmla="*/ 1860903 w 2521304"/>
              <a:gd name="connsiteY1" fmla="*/ 440266 h 1850164"/>
              <a:gd name="connsiteX2" fmla="*/ 1640771 w 2521304"/>
              <a:gd name="connsiteY2" fmla="*/ 440267 h 1850164"/>
              <a:gd name="connsiteX3" fmla="*/ 2142067 w 2521304"/>
              <a:gd name="connsiteY3" fmla="*/ 0 h 1850164"/>
              <a:gd name="connsiteX4" fmla="*/ 2521304 w 2521304"/>
              <a:gd name="connsiteY4" fmla="*/ 440267 h 1850164"/>
              <a:gd name="connsiteX5" fmla="*/ 2301170 w 2521304"/>
              <a:gd name="connsiteY5" fmla="*/ 440267 h 1850164"/>
              <a:gd name="connsiteX6" fmla="*/ 440266 w 2521304"/>
              <a:gd name="connsiteY6" fmla="*/ 1761066 h 1850164"/>
              <a:gd name="connsiteX7" fmla="*/ 0 w 2521304"/>
              <a:gd name="connsiteY7" fmla="*/ 1761066 h 1850164"/>
              <a:gd name="connsiteX8" fmla="*/ 440267 w 2521304"/>
              <a:gd name="connsiteY8" fmla="*/ 1761066 h 18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04" h="1850164" stroke="0" extrusionOk="0">
                <a:moveTo>
                  <a:pt x="2142067" y="0"/>
                </a:moveTo>
                <a:lnTo>
                  <a:pt x="2521304" y="440267"/>
                </a:lnTo>
                <a:lnTo>
                  <a:pt x="2301170" y="440267"/>
                </a:lnTo>
                <a:cubicBezTo>
                  <a:pt x="2061326" y="1291428"/>
                  <a:pt x="1173195" y="1850164"/>
                  <a:pt x="220133" y="1749477"/>
                </a:cubicBezTo>
                <a:cubicBezTo>
                  <a:pt x="1009935" y="1666038"/>
                  <a:pt x="1662145" y="1145624"/>
                  <a:pt x="1860903" y="440267"/>
                </a:cubicBezTo>
                <a:lnTo>
                  <a:pt x="1640771" y="440267"/>
                </a:lnTo>
                <a:lnTo>
                  <a:pt x="2142067" y="0"/>
                </a:lnTo>
                <a:close/>
              </a:path>
              <a:path w="2521304" h="1850164" fill="darkenLess" stroke="0" extrusionOk="0">
                <a:moveTo>
                  <a:pt x="440267" y="1761066"/>
                </a:moveTo>
                <a:lnTo>
                  <a:pt x="0" y="1761066"/>
                </a:lnTo>
              </a:path>
              <a:path w="2521304" h="1850164" fill="none" extrusionOk="0">
                <a:moveTo>
                  <a:pt x="220133" y="1749476"/>
                </a:moveTo>
                <a:cubicBezTo>
                  <a:pt x="1009935" y="1666037"/>
                  <a:pt x="1662145" y="1145623"/>
                  <a:pt x="1860903" y="440266"/>
                </a:cubicBezTo>
                <a:lnTo>
                  <a:pt x="1640771" y="440267"/>
                </a:lnTo>
                <a:lnTo>
                  <a:pt x="2142067" y="0"/>
                </a:lnTo>
                <a:lnTo>
                  <a:pt x="2521304" y="440267"/>
                </a:lnTo>
                <a:lnTo>
                  <a:pt x="2301170" y="440267"/>
                </a:lnTo>
                <a:cubicBezTo>
                  <a:pt x="2082070" y="1217810"/>
                  <a:pt x="1316665" y="1761066"/>
                  <a:pt x="440266" y="1761066"/>
                </a:cubicBezTo>
                <a:lnTo>
                  <a:pt x="0" y="1761066"/>
                </a:lnTo>
                <a:lnTo>
                  <a:pt x="440267" y="1761066"/>
                </a:lnTo>
              </a:path>
            </a:pathLst>
          </a:custGeom>
          <a:solidFill>
            <a:srgbClr val="FFA2FB">
              <a:alpha val="32000"/>
            </a:srgbClr>
          </a:solidFill>
          <a:ln>
            <a:solidFill>
              <a:srgbClr val="FFA2F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2"/>
          <p:cNvSpPr>
            <a:spLocks noGrp="1"/>
          </p:cNvSpPr>
          <p:nvPr>
            <p:ph type="title"/>
          </p:nvPr>
        </p:nvSpPr>
        <p:spPr/>
        <p:txBody>
          <a:bodyPr>
            <a:normAutofit fontScale="90000"/>
          </a:bodyPr>
          <a:lstStyle/>
          <a:p>
            <a:endParaRPr lang="en-US" dirty="0" smtClean="0"/>
          </a:p>
        </p:txBody>
      </p:sp>
      <p:pic>
        <p:nvPicPr>
          <p:cNvPr id="4" name="Picture 3" descr="IMG_3864.JPG"/>
          <p:cNvPicPr>
            <a:picLocks noChangeAspect="1"/>
          </p:cNvPicPr>
          <p:nvPr/>
        </p:nvPicPr>
        <p:blipFill>
          <a:blip r:embed="rId3"/>
          <a:stretch>
            <a:fillRect/>
          </a:stretch>
        </p:blipFill>
        <p:spPr>
          <a:xfrm>
            <a:off x="0" y="0"/>
            <a:ext cx="9144000" cy="6858000"/>
          </a:xfrm>
          <a:prstGeom prst="rect">
            <a:avLst/>
          </a:prstGeom>
        </p:spPr>
      </p:pic>
      <p:sp>
        <p:nvSpPr>
          <p:cNvPr id="2" name="TextBox 1"/>
          <p:cNvSpPr txBox="1"/>
          <p:nvPr/>
        </p:nvSpPr>
        <p:spPr>
          <a:xfrm>
            <a:off x="1746250" y="5416550"/>
            <a:ext cx="6089650" cy="369332"/>
          </a:xfrm>
          <a:prstGeom prst="rect">
            <a:avLst/>
          </a:prstGeom>
          <a:noFill/>
        </p:spPr>
        <p:txBody>
          <a:bodyPr wrap="square" rtlCol="0">
            <a:spAutoFit/>
          </a:bodyPr>
          <a:lstStyle/>
          <a:p>
            <a:r>
              <a:rPr lang="en-US" dirty="0" smtClean="0"/>
              <a:t>Installing a tide station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729"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00"/>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Oval 53"/>
          <p:cNvSpPr/>
          <p:nvPr/>
        </p:nvSpPr>
        <p:spPr>
          <a:xfrm>
            <a:off x="6921500" y="16827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extBox 1"/>
          <p:cNvSpPr txBox="1"/>
          <p:nvPr/>
        </p:nvSpPr>
        <p:spPr>
          <a:xfrm>
            <a:off x="5105400" y="4044950"/>
            <a:ext cx="1631950" cy="646331"/>
          </a:xfrm>
          <a:prstGeom prst="rect">
            <a:avLst/>
          </a:prstGeom>
          <a:noFill/>
        </p:spPr>
        <p:txBody>
          <a:bodyPr wrap="square" rtlCol="0">
            <a:spAutoFit/>
          </a:bodyPr>
          <a:lstStyle/>
          <a:p>
            <a:r>
              <a:rPr lang="en-US" dirty="0" smtClean="0"/>
              <a:t>Is this point an outlier?</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53"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00"/>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5" name="Oval 54"/>
          <p:cNvSpPr/>
          <p:nvPr/>
        </p:nvSpPr>
        <p:spPr>
          <a:xfrm>
            <a:off x="6934200" y="1619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777"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FF"/>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6" name="Oval 55"/>
          <p:cNvSpPr/>
          <p:nvPr/>
        </p:nvSpPr>
        <p:spPr>
          <a:xfrm>
            <a:off x="6921500" y="1746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5801"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FF"/>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6" name="Oval 55"/>
          <p:cNvSpPr/>
          <p:nvPr/>
        </p:nvSpPr>
        <p:spPr>
          <a:xfrm>
            <a:off x="6921500" y="1746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7" name="Straight Connector 56"/>
          <p:cNvCxnSpPr/>
          <p:nvPr/>
        </p:nvCxnSpPr>
        <p:spPr>
          <a:xfrm flipV="1">
            <a:off x="1714500" y="1765300"/>
            <a:ext cx="5918200" cy="1244600"/>
          </a:xfrm>
          <a:prstGeom prst="line">
            <a:avLst/>
          </a:prstGeom>
          <a:ln>
            <a:solidFill>
              <a:srgbClr val="EEA82A"/>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59"/>
          <p:cNvSpPr/>
          <p:nvPr/>
        </p:nvSpPr>
        <p:spPr>
          <a:xfrm rot="20886752">
            <a:off x="1570038" y="23749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Freeform 62"/>
          <p:cNvSpPr/>
          <p:nvPr/>
        </p:nvSpPr>
        <p:spPr>
          <a:xfrm rot="20886752">
            <a:off x="1557338" y="14351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04"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27"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FF"/>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6" name="Oval 55"/>
          <p:cNvSpPr/>
          <p:nvPr/>
        </p:nvSpPr>
        <p:spPr>
          <a:xfrm>
            <a:off x="6921500" y="1746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7" name="Straight Connector 56"/>
          <p:cNvCxnSpPr/>
          <p:nvPr/>
        </p:nvCxnSpPr>
        <p:spPr>
          <a:xfrm flipV="1">
            <a:off x="1714500" y="1765300"/>
            <a:ext cx="5918200" cy="1244600"/>
          </a:xfrm>
          <a:prstGeom prst="line">
            <a:avLst/>
          </a:prstGeom>
          <a:ln>
            <a:solidFill>
              <a:srgbClr val="EEA82A"/>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59"/>
          <p:cNvSpPr/>
          <p:nvPr/>
        </p:nvSpPr>
        <p:spPr>
          <a:xfrm rot="20886752">
            <a:off x="1570038" y="23749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Freeform 62"/>
          <p:cNvSpPr/>
          <p:nvPr/>
        </p:nvSpPr>
        <p:spPr>
          <a:xfrm rot="20886752">
            <a:off x="1557338" y="14351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Freeform 63"/>
          <p:cNvSpPr/>
          <p:nvPr/>
        </p:nvSpPr>
        <p:spPr>
          <a:xfrm rot="20985527">
            <a:off x="1417638" y="-963613"/>
            <a:ext cx="6289675" cy="2476501"/>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Freeform 65"/>
          <p:cNvSpPr/>
          <p:nvPr/>
        </p:nvSpPr>
        <p:spPr>
          <a:xfrm rot="20859749">
            <a:off x="1693863" y="3371850"/>
            <a:ext cx="6356350" cy="2441575"/>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 name="connsiteX0" fmla="*/ 0 w 6059969"/>
              <a:gd name="connsiteY0" fmla="*/ 0 h 907213"/>
              <a:gd name="connsiteX1" fmla="*/ 6059969 w 6059969"/>
              <a:gd name="connsiteY1" fmla="*/ 0 h 907213"/>
              <a:gd name="connsiteX2" fmla="*/ 5876294 w 6059969"/>
              <a:gd name="connsiteY2" fmla="*/ 907213 h 907213"/>
              <a:gd name="connsiteX3" fmla="*/ 113844 w 6059969"/>
              <a:gd name="connsiteY3" fmla="*/ 557644 h 907213"/>
              <a:gd name="connsiteX4" fmla="*/ 0 w 6059969"/>
              <a:gd name="connsiteY4" fmla="*/ 0 h 907213"/>
              <a:gd name="connsiteX0" fmla="*/ 0 w 6059969"/>
              <a:gd name="connsiteY0" fmla="*/ 0 h 907213"/>
              <a:gd name="connsiteX1" fmla="*/ 6059969 w 6059969"/>
              <a:gd name="connsiteY1" fmla="*/ 0 h 907213"/>
              <a:gd name="connsiteX2" fmla="*/ 5876294 w 6059969"/>
              <a:gd name="connsiteY2" fmla="*/ 907213 h 907213"/>
              <a:gd name="connsiteX3" fmla="*/ 234637 w 6059969"/>
              <a:gd name="connsiteY3" fmla="*/ 465280 h 907213"/>
              <a:gd name="connsiteX4" fmla="*/ 0 w 6059969"/>
              <a:gd name="connsiteY4" fmla="*/ 0 h 907213"/>
              <a:gd name="connsiteX0" fmla="*/ 247030 w 6306999"/>
              <a:gd name="connsiteY0" fmla="*/ 0 h 907213"/>
              <a:gd name="connsiteX1" fmla="*/ 6306999 w 6306999"/>
              <a:gd name="connsiteY1" fmla="*/ 0 h 907213"/>
              <a:gd name="connsiteX2" fmla="*/ 6123324 w 6306999"/>
              <a:gd name="connsiteY2" fmla="*/ 907213 h 907213"/>
              <a:gd name="connsiteX3" fmla="*/ 0 w 6306999"/>
              <a:gd name="connsiteY3" fmla="*/ 408962 h 907213"/>
              <a:gd name="connsiteX4" fmla="*/ 247030 w 6306999"/>
              <a:gd name="connsiteY4" fmla="*/ 0 h 907213"/>
              <a:gd name="connsiteX0" fmla="*/ 247030 w 6306999"/>
              <a:gd name="connsiteY0" fmla="*/ 0 h 869392"/>
              <a:gd name="connsiteX1" fmla="*/ 6306999 w 6306999"/>
              <a:gd name="connsiteY1" fmla="*/ 0 h 869392"/>
              <a:gd name="connsiteX2" fmla="*/ 5759381 w 6306999"/>
              <a:gd name="connsiteY2" fmla="*/ 869392 h 869392"/>
              <a:gd name="connsiteX3" fmla="*/ 0 w 6306999"/>
              <a:gd name="connsiteY3" fmla="*/ 408962 h 869392"/>
              <a:gd name="connsiteX4" fmla="*/ 247030 w 6306999"/>
              <a:gd name="connsiteY4" fmla="*/ 0 h 869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6999" h="869392">
                <a:moveTo>
                  <a:pt x="247030" y="0"/>
                </a:moveTo>
                <a:lnTo>
                  <a:pt x="6306999" y="0"/>
                </a:lnTo>
                <a:lnTo>
                  <a:pt x="5759381" y="869392"/>
                </a:lnTo>
                <a:lnTo>
                  <a:pt x="0" y="408962"/>
                </a:lnTo>
                <a:lnTo>
                  <a:pt x="247030" y="0"/>
                </a:lnTo>
                <a:close/>
              </a:path>
            </a:pathLst>
          </a:cu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0"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53"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rgbClr val="FFFFFF"/>
          </a:solidFill>
          <a:effectLst>
            <a:glow rad="228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6" name="Oval 55"/>
          <p:cNvSpPr/>
          <p:nvPr/>
        </p:nvSpPr>
        <p:spPr>
          <a:xfrm>
            <a:off x="6921500" y="1746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7" name="Straight Connector 56"/>
          <p:cNvCxnSpPr/>
          <p:nvPr/>
        </p:nvCxnSpPr>
        <p:spPr>
          <a:xfrm flipV="1">
            <a:off x="1714500" y="1765300"/>
            <a:ext cx="5918200" cy="1244600"/>
          </a:xfrm>
          <a:prstGeom prst="line">
            <a:avLst/>
          </a:prstGeom>
          <a:ln>
            <a:solidFill>
              <a:srgbClr val="EEA82A"/>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memma-2008-10-11-6min.png"/>
          <p:cNvPicPr>
            <a:picLocks noChangeAspect="1"/>
          </p:cNvPicPr>
          <p:nvPr/>
        </p:nvPicPr>
        <p:blipFill>
          <a:blip r:embed="rId3"/>
          <a:srcRect l="10625" t="8284" r="8124" b="14082"/>
          <a:stretch>
            <a:fillRect/>
          </a:stretch>
        </p:blipFill>
        <p:spPr bwMode="auto">
          <a:xfrm>
            <a:off x="4027488" y="2311400"/>
            <a:ext cx="5116512" cy="3687763"/>
          </a:xfrm>
          <a:prstGeom prst="rect">
            <a:avLst/>
          </a:prstGeom>
          <a:noFill/>
          <a:ln w="9525">
            <a:noFill/>
            <a:miter lim="800000"/>
            <a:headEnd/>
            <a:tailEnd/>
          </a:ln>
        </p:spPr>
      </p:pic>
      <p:sp>
        <p:nvSpPr>
          <p:cNvPr id="11267" name="TextBox 3"/>
          <p:cNvSpPr txBox="1">
            <a:spLocks noChangeArrowheads="1"/>
          </p:cNvSpPr>
          <p:nvPr/>
        </p:nvSpPr>
        <p:spPr bwMode="auto">
          <a:xfrm>
            <a:off x="1828800" y="165100"/>
            <a:ext cx="1146175" cy="369888"/>
          </a:xfrm>
          <a:prstGeom prst="rect">
            <a:avLst/>
          </a:prstGeom>
          <a:noFill/>
          <a:ln w="9525">
            <a:noFill/>
            <a:miter lim="800000"/>
            <a:headEnd/>
            <a:tailEnd/>
          </a:ln>
        </p:spPr>
        <p:txBody>
          <a:bodyPr wrap="none">
            <a:prstTxWarp prst="textNoShape">
              <a:avLst/>
            </a:prstTxWarp>
            <a:spAutoFit/>
          </a:bodyPr>
          <a:lstStyle/>
          <a:p>
            <a:r>
              <a:rPr lang="en-US"/>
              <a:t>From this</a:t>
            </a:r>
          </a:p>
        </p:txBody>
      </p:sp>
      <p:pic>
        <p:nvPicPr>
          <p:cNvPr id="11268" name="Picture 4" descr="memma-2008-10-11-raw.png"/>
          <p:cNvPicPr>
            <a:picLocks noChangeAspect="1"/>
          </p:cNvPicPr>
          <p:nvPr/>
        </p:nvPicPr>
        <p:blipFill>
          <a:blip r:embed="rId4"/>
          <a:srcRect l="9999" t="8284" r="8124" b="13255"/>
          <a:stretch>
            <a:fillRect/>
          </a:stretch>
        </p:blipFill>
        <p:spPr bwMode="auto">
          <a:xfrm>
            <a:off x="-22225" y="-12700"/>
            <a:ext cx="4999038" cy="3614738"/>
          </a:xfrm>
          <a:prstGeom prst="rect">
            <a:avLst/>
          </a:prstGeom>
          <a:noFill/>
          <a:ln w="9525">
            <a:noFill/>
            <a:miter lim="800000"/>
            <a:headEnd/>
            <a:tailEnd/>
          </a:ln>
        </p:spPr>
      </p:pic>
      <p:sp>
        <p:nvSpPr>
          <p:cNvPr id="9" name="Chevron 8"/>
          <p:cNvSpPr/>
          <p:nvPr/>
        </p:nvSpPr>
        <p:spPr>
          <a:xfrm rot="2744969">
            <a:off x="3231356" y="1891507"/>
            <a:ext cx="2524125" cy="2452688"/>
          </a:xfrm>
          <a:prstGeom prst="chevron">
            <a:avLst/>
          </a:prstGeom>
          <a:solidFill>
            <a:srgbClr val="DF8761">
              <a:alpha val="41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7" name="Rounded Rectangle 6"/>
          <p:cNvSpPr/>
          <p:nvPr/>
        </p:nvSpPr>
        <p:spPr>
          <a:xfrm>
            <a:off x="2641600" y="1562100"/>
            <a:ext cx="203200" cy="457200"/>
          </a:xfrm>
          <a:prstGeom prst="roundRect">
            <a:avLst/>
          </a:prstGeom>
          <a:noFill/>
          <a:ln>
            <a:solidFill>
              <a:schemeClr val="bg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644650" y="2520950"/>
            <a:ext cx="838200" cy="4572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4337050" y="520700"/>
            <a:ext cx="203200" cy="9906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117850" y="641350"/>
            <a:ext cx="355600" cy="622300"/>
          </a:xfrm>
          <a:prstGeom prst="roundRect">
            <a:avLst/>
          </a:prstGeom>
          <a:noFill/>
          <a:ln>
            <a:solidFill>
              <a:schemeClr val="bg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3" name="Rounded Rectangle 12"/>
          <p:cNvSpPr/>
          <p:nvPr/>
        </p:nvSpPr>
        <p:spPr>
          <a:xfrm>
            <a:off x="95250" y="2482850"/>
            <a:ext cx="203200" cy="4572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933700" y="2457450"/>
            <a:ext cx="1847850" cy="4572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3473450" y="831850"/>
            <a:ext cx="3035300" cy="95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870200" y="1003300"/>
            <a:ext cx="36195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40500" y="711200"/>
            <a:ext cx="1092200" cy="646331"/>
          </a:xfrm>
          <a:prstGeom prst="rect">
            <a:avLst/>
          </a:prstGeom>
          <a:noFill/>
        </p:spPr>
        <p:txBody>
          <a:bodyPr wrap="square" rtlCol="0">
            <a:spAutoFit/>
          </a:bodyPr>
          <a:lstStyle/>
          <a:p>
            <a:r>
              <a:rPr lang="en-US" dirty="0" smtClean="0"/>
              <a:t>Gaps in data</a:t>
            </a:r>
            <a:endParaRPr lang="en-US" dirty="0"/>
          </a:p>
        </p:txBody>
      </p:sp>
      <p:sp>
        <p:nvSpPr>
          <p:cNvPr id="17" name="Title 16"/>
          <p:cNvSpPr>
            <a:spLocks noGrp="1"/>
          </p:cNvSpPr>
          <p:nvPr>
            <p:ph type="title"/>
          </p:nvPr>
        </p:nvSpPr>
        <p:spPr>
          <a:xfrm>
            <a:off x="336550" y="4722430"/>
            <a:ext cx="2082800" cy="604837"/>
          </a:xfrm>
        </p:spPr>
        <p:txBody>
          <a:bodyPr>
            <a:normAutofit fontScale="90000"/>
          </a:bodyPr>
          <a:lstStyle/>
          <a:p>
            <a:r>
              <a:rPr lang="en-US" dirty="0" smtClean="0"/>
              <a:t>Outliers</a:t>
            </a:r>
            <a:endParaRPr lang="en-US" dirty="0"/>
          </a:p>
        </p:txBody>
      </p:sp>
      <p:cxnSp>
        <p:nvCxnSpPr>
          <p:cNvPr id="19" name="Straight Arrow Connector 18"/>
          <p:cNvCxnSpPr>
            <a:endCxn id="13" idx="2"/>
          </p:cNvCxnSpPr>
          <p:nvPr/>
        </p:nvCxnSpPr>
        <p:spPr>
          <a:xfrm flipH="1" flipV="1">
            <a:off x="196850" y="2940050"/>
            <a:ext cx="1644650" cy="1866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0" idx="2"/>
          </p:cNvCxnSpPr>
          <p:nvPr/>
        </p:nvCxnSpPr>
        <p:spPr>
          <a:xfrm flipV="1">
            <a:off x="1949450" y="2978150"/>
            <a:ext cx="114300" cy="1854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1" idx="2"/>
          </p:cNvCxnSpPr>
          <p:nvPr/>
        </p:nvCxnSpPr>
        <p:spPr>
          <a:xfrm flipV="1">
            <a:off x="2101850" y="1511300"/>
            <a:ext cx="2336800" cy="334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7" idx="3"/>
            <a:endCxn id="14" idx="2"/>
          </p:cNvCxnSpPr>
          <p:nvPr/>
        </p:nvCxnSpPr>
        <p:spPr>
          <a:xfrm flipV="1">
            <a:off x="2419350" y="2914650"/>
            <a:ext cx="1438275" cy="2110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p:nvPr/>
        </p:nvSpPr>
        <p:spPr>
          <a:xfrm rot="20859749">
            <a:off x="1693863" y="3371850"/>
            <a:ext cx="6356350" cy="2441575"/>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 name="connsiteX0" fmla="*/ 0 w 6059969"/>
              <a:gd name="connsiteY0" fmla="*/ 0 h 907213"/>
              <a:gd name="connsiteX1" fmla="*/ 6059969 w 6059969"/>
              <a:gd name="connsiteY1" fmla="*/ 0 h 907213"/>
              <a:gd name="connsiteX2" fmla="*/ 5876294 w 6059969"/>
              <a:gd name="connsiteY2" fmla="*/ 907213 h 907213"/>
              <a:gd name="connsiteX3" fmla="*/ 113844 w 6059969"/>
              <a:gd name="connsiteY3" fmla="*/ 557644 h 907213"/>
              <a:gd name="connsiteX4" fmla="*/ 0 w 6059969"/>
              <a:gd name="connsiteY4" fmla="*/ 0 h 907213"/>
              <a:gd name="connsiteX0" fmla="*/ 0 w 6059969"/>
              <a:gd name="connsiteY0" fmla="*/ 0 h 907213"/>
              <a:gd name="connsiteX1" fmla="*/ 6059969 w 6059969"/>
              <a:gd name="connsiteY1" fmla="*/ 0 h 907213"/>
              <a:gd name="connsiteX2" fmla="*/ 5876294 w 6059969"/>
              <a:gd name="connsiteY2" fmla="*/ 907213 h 907213"/>
              <a:gd name="connsiteX3" fmla="*/ 234637 w 6059969"/>
              <a:gd name="connsiteY3" fmla="*/ 465280 h 907213"/>
              <a:gd name="connsiteX4" fmla="*/ 0 w 6059969"/>
              <a:gd name="connsiteY4" fmla="*/ 0 h 907213"/>
              <a:gd name="connsiteX0" fmla="*/ 247030 w 6306999"/>
              <a:gd name="connsiteY0" fmla="*/ 0 h 907213"/>
              <a:gd name="connsiteX1" fmla="*/ 6306999 w 6306999"/>
              <a:gd name="connsiteY1" fmla="*/ 0 h 907213"/>
              <a:gd name="connsiteX2" fmla="*/ 6123324 w 6306999"/>
              <a:gd name="connsiteY2" fmla="*/ 907213 h 907213"/>
              <a:gd name="connsiteX3" fmla="*/ 0 w 6306999"/>
              <a:gd name="connsiteY3" fmla="*/ 408962 h 907213"/>
              <a:gd name="connsiteX4" fmla="*/ 247030 w 6306999"/>
              <a:gd name="connsiteY4" fmla="*/ 0 h 907213"/>
              <a:gd name="connsiteX0" fmla="*/ 247030 w 6306999"/>
              <a:gd name="connsiteY0" fmla="*/ 0 h 869392"/>
              <a:gd name="connsiteX1" fmla="*/ 6306999 w 6306999"/>
              <a:gd name="connsiteY1" fmla="*/ 0 h 869392"/>
              <a:gd name="connsiteX2" fmla="*/ 5759381 w 6306999"/>
              <a:gd name="connsiteY2" fmla="*/ 869392 h 869392"/>
              <a:gd name="connsiteX3" fmla="*/ 0 w 6306999"/>
              <a:gd name="connsiteY3" fmla="*/ 408962 h 869392"/>
              <a:gd name="connsiteX4" fmla="*/ 247030 w 6306999"/>
              <a:gd name="connsiteY4" fmla="*/ 0 h 869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6999" h="869392">
                <a:moveTo>
                  <a:pt x="247030" y="0"/>
                </a:moveTo>
                <a:lnTo>
                  <a:pt x="6306999" y="0"/>
                </a:lnTo>
                <a:lnTo>
                  <a:pt x="5759381" y="869392"/>
                </a:lnTo>
                <a:lnTo>
                  <a:pt x="0" y="408962"/>
                </a:lnTo>
                <a:lnTo>
                  <a:pt x="247030" y="0"/>
                </a:lnTo>
                <a:close/>
              </a:path>
            </a:pathLst>
          </a:cu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Freeform 59"/>
          <p:cNvSpPr/>
          <p:nvPr/>
        </p:nvSpPr>
        <p:spPr>
          <a:xfrm rot="20886752">
            <a:off x="1570038" y="23749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Freeform 62"/>
          <p:cNvSpPr/>
          <p:nvPr/>
        </p:nvSpPr>
        <p:spPr>
          <a:xfrm rot="20886752">
            <a:off x="1557338" y="1435100"/>
            <a:ext cx="6291262" cy="989013"/>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008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Freeform 63"/>
          <p:cNvSpPr/>
          <p:nvPr/>
        </p:nvSpPr>
        <p:spPr>
          <a:xfrm rot="20985527">
            <a:off x="1417638" y="-963613"/>
            <a:ext cx="6289675" cy="2476501"/>
          </a:xfrm>
          <a:custGeom>
            <a:avLst/>
            <a:gdLst>
              <a:gd name="connsiteX0" fmla="*/ 0 w 6059969"/>
              <a:gd name="connsiteY0" fmla="*/ 0 h 831752"/>
              <a:gd name="connsiteX1" fmla="*/ 6059969 w 6059969"/>
              <a:gd name="connsiteY1" fmla="*/ 0 h 831752"/>
              <a:gd name="connsiteX2" fmla="*/ 6059969 w 6059969"/>
              <a:gd name="connsiteY2" fmla="*/ 831752 h 831752"/>
              <a:gd name="connsiteX3" fmla="*/ 0 w 6059969"/>
              <a:gd name="connsiteY3" fmla="*/ 831752 h 831752"/>
              <a:gd name="connsiteX4" fmla="*/ 0 w 6059969"/>
              <a:gd name="connsiteY4" fmla="*/ 0 h 831752"/>
              <a:gd name="connsiteX0" fmla="*/ 181724 w 6241693"/>
              <a:gd name="connsiteY0" fmla="*/ 0 h 957940"/>
              <a:gd name="connsiteX1" fmla="*/ 6241693 w 6241693"/>
              <a:gd name="connsiteY1" fmla="*/ 0 h 957940"/>
              <a:gd name="connsiteX2" fmla="*/ 6241693 w 6241693"/>
              <a:gd name="connsiteY2" fmla="*/ 831752 h 957940"/>
              <a:gd name="connsiteX3" fmla="*/ 181724 w 6241693"/>
              <a:gd name="connsiteY3" fmla="*/ 831752 h 957940"/>
              <a:gd name="connsiteX4" fmla="*/ 0 w 6241693"/>
              <a:gd name="connsiteY4" fmla="*/ 957940 h 957940"/>
              <a:gd name="connsiteX5" fmla="*/ 181724 w 6241693"/>
              <a:gd name="connsiteY5" fmla="*/ 0 h 957940"/>
              <a:gd name="connsiteX0" fmla="*/ 181724 w 6241693"/>
              <a:gd name="connsiteY0" fmla="*/ 0 h 957940"/>
              <a:gd name="connsiteX1" fmla="*/ 6241693 w 6241693"/>
              <a:gd name="connsiteY1" fmla="*/ 0 h 957940"/>
              <a:gd name="connsiteX2" fmla="*/ 6241693 w 6241693"/>
              <a:gd name="connsiteY2" fmla="*/ 831752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21024 w 6241693"/>
              <a:gd name="connsiteY2" fmla="*/ 899604 h 957940"/>
              <a:gd name="connsiteX3" fmla="*/ 0 w 6241693"/>
              <a:gd name="connsiteY3" fmla="*/ 957940 h 957940"/>
              <a:gd name="connsiteX4" fmla="*/ 181724 w 6241693"/>
              <a:gd name="connsiteY4" fmla="*/ 0 h 957940"/>
              <a:gd name="connsiteX0" fmla="*/ 181724 w 6241693"/>
              <a:gd name="connsiteY0" fmla="*/ 0 h 957940"/>
              <a:gd name="connsiteX1" fmla="*/ 6241693 w 6241693"/>
              <a:gd name="connsiteY1" fmla="*/ 0 h 957940"/>
              <a:gd name="connsiteX2" fmla="*/ 6058018 w 6241693"/>
              <a:gd name="connsiteY2" fmla="*/ 907213 h 957940"/>
              <a:gd name="connsiteX3" fmla="*/ 0 w 6241693"/>
              <a:gd name="connsiteY3" fmla="*/ 957940 h 957940"/>
              <a:gd name="connsiteX4" fmla="*/ 181724 w 6241693"/>
              <a:gd name="connsiteY4" fmla="*/ 0 h 9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693" h="957940">
                <a:moveTo>
                  <a:pt x="181724" y="0"/>
                </a:moveTo>
                <a:lnTo>
                  <a:pt x="6241693" y="0"/>
                </a:lnTo>
                <a:lnTo>
                  <a:pt x="6058018" y="907213"/>
                </a:lnTo>
                <a:lnTo>
                  <a:pt x="0" y="957940"/>
                </a:lnTo>
                <a:lnTo>
                  <a:pt x="181724" y="0"/>
                </a:lnTo>
                <a:close/>
              </a:path>
            </a:pathLst>
          </a:custGeom>
          <a:solidFill>
            <a:srgbClr val="FF0000">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854" name="Title 1"/>
          <p:cNvSpPr>
            <a:spLocks noGrp="1"/>
          </p:cNvSpPr>
          <p:nvPr>
            <p:ph type="title"/>
          </p:nvPr>
        </p:nvSpPr>
        <p:spPr/>
        <p:txBody>
          <a:bodyPr>
            <a:normAutofit fontScale="90000"/>
          </a:bodyPr>
          <a:lstStyle/>
          <a:p>
            <a:r>
              <a:rPr lang="en-US" smtClean="0"/>
              <a:t>tideTrim</a:t>
            </a:r>
          </a:p>
        </p:txBody>
      </p:sp>
      <p:sp>
        <p:nvSpPr>
          <p:cNvPr id="3" name="Rectangle 2"/>
          <p:cNvSpPr/>
          <p:nvPr/>
        </p:nvSpPr>
        <p:spPr>
          <a:xfrm>
            <a:off x="3232150" y="5041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7235825" y="502602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rot="5400000">
            <a:off x="-1667669"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211262"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754856"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8450"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579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1356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06997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152638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982788"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3919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89480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3351213"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807619"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4264025" y="2684463"/>
            <a:ext cx="453707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720431"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51760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5633244" y="2683669"/>
            <a:ext cx="4537075" cy="17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088856" y="2683670"/>
            <a:ext cx="4537075" cy="1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544470" y="2751931"/>
            <a:ext cx="4538662" cy="15875"/>
          </a:xfrm>
          <a:prstGeom prst="line">
            <a:avLst/>
          </a:prstGeom>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406400" y="4757738"/>
            <a:ext cx="6858000" cy="136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877" name="TextBox 33"/>
          <p:cNvSpPr txBox="1">
            <a:spLocks noChangeArrowheads="1"/>
          </p:cNvSpPr>
          <p:nvPr/>
        </p:nvSpPr>
        <p:spPr bwMode="auto">
          <a:xfrm>
            <a:off x="4452938" y="4927600"/>
            <a:ext cx="931862" cy="369888"/>
          </a:xfrm>
          <a:prstGeom prst="rect">
            <a:avLst/>
          </a:prstGeom>
          <a:noFill/>
          <a:ln w="9525">
            <a:noFill/>
            <a:miter lim="800000"/>
            <a:headEnd/>
            <a:tailEnd/>
          </a:ln>
        </p:spPr>
        <p:txBody>
          <a:bodyPr>
            <a:prstTxWarp prst="textNoShape">
              <a:avLst/>
            </a:prstTxWarp>
            <a:spAutoFit/>
          </a:bodyPr>
          <a:lstStyle/>
          <a:p>
            <a:r>
              <a:rPr lang="en-US"/>
              <a:t>Time</a:t>
            </a:r>
          </a:p>
        </p:txBody>
      </p:sp>
      <p:sp>
        <p:nvSpPr>
          <p:cNvPr id="36" name="Oval 35"/>
          <p:cNvSpPr/>
          <p:nvPr/>
        </p:nvSpPr>
        <p:spPr>
          <a:xfrm>
            <a:off x="520700" y="31623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984250" y="27622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a:xfrm>
            <a:off x="1447800" y="29146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1898650" y="26098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2343150" y="2336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p:nvPr/>
        </p:nvSpPr>
        <p:spPr>
          <a:xfrm>
            <a:off x="2819400" y="24638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263900" y="19494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721100" y="25654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p:nvPr/>
        </p:nvSpPr>
        <p:spPr>
          <a:xfrm>
            <a:off x="4197350" y="29146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p:nvPr/>
        </p:nvSpPr>
        <p:spPr>
          <a:xfrm>
            <a:off x="4622800" y="3962400"/>
            <a:ext cx="152400" cy="152400"/>
          </a:xfrm>
          <a:prstGeom prst="ellipse">
            <a:avLst/>
          </a:prstGeom>
          <a:solidFill>
            <a:schemeClr val="bg1"/>
          </a:solidFill>
          <a:ln>
            <a:noFill/>
          </a:ln>
          <a:effectLst>
            <a:glow rad="228600">
              <a:schemeClr val="bg1">
                <a:lumMod val="95000"/>
                <a:lumOff val="5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a:xfrm>
            <a:off x="5099050" y="25781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a:xfrm>
            <a:off x="5568950" y="2000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a:xfrm>
            <a:off x="6007100" y="1682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6464300" y="228600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7391400" y="13017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7823200" y="16764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a:xfrm>
            <a:off x="8286750" y="116205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a:off x="8750300" y="2070100"/>
            <a:ext cx="152400" cy="1524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Double Bracket 53"/>
          <p:cNvSpPr/>
          <p:nvPr/>
        </p:nvSpPr>
        <p:spPr>
          <a:xfrm>
            <a:off x="1638300" y="1054100"/>
            <a:ext cx="6134100" cy="28575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56" name="Oval 55"/>
          <p:cNvSpPr/>
          <p:nvPr/>
        </p:nvSpPr>
        <p:spPr>
          <a:xfrm>
            <a:off x="6921500" y="1746250"/>
            <a:ext cx="152400" cy="152400"/>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7" name="Straight Connector 56"/>
          <p:cNvCxnSpPr/>
          <p:nvPr/>
        </p:nvCxnSpPr>
        <p:spPr>
          <a:xfrm flipV="1">
            <a:off x="1714500" y="1765300"/>
            <a:ext cx="5918200" cy="1244600"/>
          </a:xfrm>
          <a:prstGeom prst="line">
            <a:avLst/>
          </a:prstGeom>
          <a:ln>
            <a:solidFill>
              <a:srgbClr val="EEA82A"/>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5" name="Picture 4" descr="FundyLowTidePM.gif"/>
          <p:cNvPicPr>
            <a:picLocks noChangeAspect="1"/>
          </p:cNvPicPr>
          <p:nvPr/>
        </p:nvPicPr>
        <p:blipFill>
          <a:blip r:embed="rId3"/>
          <a:stretch>
            <a:fillRect/>
          </a:stretch>
        </p:blipFill>
        <p:spPr>
          <a:xfrm>
            <a:off x="508000" y="381000"/>
            <a:ext cx="8128000" cy="6096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rmAutofit fontScale="90000"/>
          </a:bodyPr>
          <a:lstStyle/>
          <a:p>
            <a:r>
              <a:rPr lang="en-US" dirty="0" err="1" smtClean="0"/>
              <a:t>tideResample</a:t>
            </a:r>
            <a:r>
              <a:rPr lang="en-US" dirty="0" smtClean="0"/>
              <a:t/>
            </a:r>
            <a:br>
              <a:rPr lang="en-US" dirty="0" smtClean="0"/>
            </a:br>
            <a:r>
              <a:rPr lang="en-US" dirty="0" smtClean="0"/>
              <a:t>interpolation</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 name="TextBox 1"/>
          <p:cNvSpPr txBox="1"/>
          <p:nvPr/>
        </p:nvSpPr>
        <p:spPr>
          <a:xfrm>
            <a:off x="4870450" y="3695700"/>
            <a:ext cx="3161593" cy="646331"/>
          </a:xfrm>
          <a:prstGeom prst="rect">
            <a:avLst/>
          </a:prstGeom>
          <a:noFill/>
        </p:spPr>
        <p:txBody>
          <a:bodyPr wrap="none" rtlCol="0">
            <a:spAutoFit/>
          </a:bodyPr>
          <a:lstStyle/>
          <a:p>
            <a:r>
              <a:rPr lang="en-US" dirty="0" smtClean="0"/>
              <a:t>Missing Data point..</a:t>
            </a:r>
          </a:p>
          <a:p>
            <a:r>
              <a:rPr lang="en-US" dirty="0" smtClean="0"/>
              <a:t>What should their values be?</a:t>
            </a:r>
            <a:endParaRPr lang="en-US" dirty="0"/>
          </a:p>
        </p:txBody>
      </p:sp>
      <p:cxnSp>
        <p:nvCxnSpPr>
          <p:cNvPr id="6" name="Straight Arrow Connector 5"/>
          <p:cNvCxnSpPr/>
          <p:nvPr/>
        </p:nvCxnSpPr>
        <p:spPr>
          <a:xfrm flipH="1" flipV="1">
            <a:off x="4565650" y="2952750"/>
            <a:ext cx="158750" cy="108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1600200" y="2946400"/>
            <a:ext cx="3092450" cy="1073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tideResample</a:t>
            </a:r>
            <a:br>
              <a:rPr lang="en-US" smtClean="0"/>
            </a:br>
            <a:r>
              <a:rPr lang="en-US" smtClean="0"/>
              <a:t>interpolation</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cxnSp>
        <p:nvCxnSpPr>
          <p:cNvPr id="46" name="Straight Arrow Connector 45"/>
          <p:cNvCxnSpPr/>
          <p:nvPr/>
        </p:nvCxnSpPr>
        <p:spPr>
          <a:xfrm>
            <a:off x="601133"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1058333" y="2192867"/>
            <a:ext cx="880534" cy="1588"/>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cxnSp>
        <p:nvCxnSpPr>
          <p:cNvPr id="48" name="Straight Arrow Connector 47"/>
          <p:cNvCxnSpPr/>
          <p:nvPr/>
        </p:nvCxnSpPr>
        <p:spPr>
          <a:xfrm>
            <a:off x="1947333"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p:nvPr/>
        </p:nvCxnSpPr>
        <p:spPr>
          <a:xfrm>
            <a:off x="24384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p:nvPr/>
        </p:nvCxnSpPr>
        <p:spPr>
          <a:xfrm>
            <a:off x="28956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p:nvPr/>
        </p:nvCxnSpPr>
        <p:spPr>
          <a:xfrm>
            <a:off x="3335866"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p:nvPr/>
        </p:nvCxnSpPr>
        <p:spPr>
          <a:xfrm>
            <a:off x="38100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p:nvPr/>
        </p:nvCxnSpPr>
        <p:spPr>
          <a:xfrm>
            <a:off x="4258733" y="2192867"/>
            <a:ext cx="1346200" cy="1588"/>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4" name="Straight Arrow Connector 53"/>
          <p:cNvCxnSpPr/>
          <p:nvPr/>
        </p:nvCxnSpPr>
        <p:spPr>
          <a:xfrm>
            <a:off x="5596466"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a:off x="70485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75057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3" name="Straight Arrow Connector 72"/>
          <p:cNvCxnSpPr/>
          <p:nvPr/>
        </p:nvCxnSpPr>
        <p:spPr>
          <a:xfrm>
            <a:off x="7945966"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4" name="Straight Arrow Connector 73"/>
          <p:cNvCxnSpPr/>
          <p:nvPr/>
        </p:nvCxnSpPr>
        <p:spPr>
          <a:xfrm>
            <a:off x="8420100" y="2192867"/>
            <a:ext cx="44873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5" name="Straight Arrow Connector 74"/>
          <p:cNvCxnSpPr/>
          <p:nvPr/>
        </p:nvCxnSpPr>
        <p:spPr>
          <a:xfrm>
            <a:off x="6125633" y="2167467"/>
            <a:ext cx="880534" cy="1588"/>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
        <p:nvSpPr>
          <p:cNvPr id="76" name="Oval 75"/>
          <p:cNvSpPr/>
          <p:nvPr/>
        </p:nvSpPr>
        <p:spPr>
          <a:xfrm>
            <a:off x="304800"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7" name="Oval 76"/>
          <p:cNvSpPr/>
          <p:nvPr/>
        </p:nvSpPr>
        <p:spPr>
          <a:xfrm>
            <a:off x="304800" y="3035300"/>
            <a:ext cx="241300" cy="2413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8" name="Oval 77"/>
          <p:cNvSpPr/>
          <p:nvPr/>
        </p:nvSpPr>
        <p:spPr>
          <a:xfrm>
            <a:off x="304800" y="3416300"/>
            <a:ext cx="241300" cy="2413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Oval 78"/>
          <p:cNvSpPr/>
          <p:nvPr/>
        </p:nvSpPr>
        <p:spPr>
          <a:xfrm>
            <a:off x="623711"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0" name="Oval 79"/>
          <p:cNvSpPr/>
          <p:nvPr/>
        </p:nvSpPr>
        <p:spPr>
          <a:xfrm>
            <a:off x="942622"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1" name="Oval 80"/>
          <p:cNvSpPr/>
          <p:nvPr/>
        </p:nvSpPr>
        <p:spPr>
          <a:xfrm>
            <a:off x="1261533"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2" name="Oval 81"/>
          <p:cNvSpPr/>
          <p:nvPr/>
        </p:nvSpPr>
        <p:spPr>
          <a:xfrm>
            <a:off x="1580444"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3" name="Oval 82"/>
          <p:cNvSpPr/>
          <p:nvPr/>
        </p:nvSpPr>
        <p:spPr>
          <a:xfrm>
            <a:off x="1899355"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4" name="Oval 83"/>
          <p:cNvSpPr/>
          <p:nvPr/>
        </p:nvSpPr>
        <p:spPr>
          <a:xfrm>
            <a:off x="2218266"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5" name="Oval 84"/>
          <p:cNvSpPr/>
          <p:nvPr/>
        </p:nvSpPr>
        <p:spPr>
          <a:xfrm>
            <a:off x="2537177"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6" name="Oval 85"/>
          <p:cNvSpPr/>
          <p:nvPr/>
        </p:nvSpPr>
        <p:spPr>
          <a:xfrm>
            <a:off x="2856088"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7" name="Oval 86"/>
          <p:cNvSpPr/>
          <p:nvPr/>
        </p:nvSpPr>
        <p:spPr>
          <a:xfrm>
            <a:off x="3175000" y="2705100"/>
            <a:ext cx="241300" cy="2413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9" name="Oval 88"/>
          <p:cNvSpPr/>
          <p:nvPr/>
        </p:nvSpPr>
        <p:spPr>
          <a:xfrm>
            <a:off x="622300" y="3035300"/>
            <a:ext cx="241300" cy="2413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90" name="TextBox 89"/>
          <p:cNvSpPr txBox="1"/>
          <p:nvPr/>
        </p:nvSpPr>
        <p:spPr>
          <a:xfrm>
            <a:off x="3683000" y="2527300"/>
            <a:ext cx="5225108" cy="584776"/>
          </a:xfrm>
          <a:prstGeom prst="rect">
            <a:avLst/>
          </a:prstGeom>
          <a:noFill/>
        </p:spPr>
        <p:txBody>
          <a:bodyPr wrap="none" rtlCol="0">
            <a:spAutoFit/>
          </a:bodyPr>
          <a:lstStyle/>
          <a:p>
            <a:r>
              <a:rPr lang="en-US" sz="3200" dirty="0" smtClean="0">
                <a:solidFill>
                  <a:srgbClr val="B5D971"/>
                </a:solidFill>
              </a:rPr>
              <a:t>Mode : most common value</a:t>
            </a:r>
            <a:endParaRPr lang="en-US" sz="3200" dirty="0">
              <a:solidFill>
                <a:srgbClr val="B5D971"/>
              </a:solidFill>
            </a:endParaRPr>
          </a:p>
        </p:txBody>
      </p:sp>
      <p:sp>
        <p:nvSpPr>
          <p:cNvPr id="91" name="TextBox 90"/>
          <p:cNvSpPr txBox="1"/>
          <p:nvPr/>
        </p:nvSpPr>
        <p:spPr>
          <a:xfrm>
            <a:off x="6629400" y="1041400"/>
            <a:ext cx="2058151" cy="369332"/>
          </a:xfrm>
          <a:prstGeom prst="rect">
            <a:avLst/>
          </a:prstGeom>
          <a:noFill/>
        </p:spPr>
        <p:txBody>
          <a:bodyPr wrap="none" rtlCol="0">
            <a:spAutoFit/>
          </a:bodyPr>
          <a:lstStyle/>
          <a:p>
            <a:r>
              <a:rPr lang="en-US" dirty="0" smtClean="0"/>
              <a:t>finding the interval</a:t>
            </a:r>
            <a:endParaRPr lang="en-US" dirty="0"/>
          </a:p>
        </p:txBody>
      </p:sp>
      <p:sp>
        <p:nvSpPr>
          <p:cNvPr id="2" name="TextBox 1"/>
          <p:cNvSpPr txBox="1"/>
          <p:nvPr/>
        </p:nvSpPr>
        <p:spPr>
          <a:xfrm>
            <a:off x="1295400" y="457200"/>
            <a:ext cx="3124200" cy="923330"/>
          </a:xfrm>
          <a:prstGeom prst="rect">
            <a:avLst/>
          </a:prstGeom>
          <a:noFill/>
        </p:spPr>
        <p:txBody>
          <a:bodyPr wrap="square" rtlCol="0">
            <a:spAutoFit/>
          </a:bodyPr>
          <a:lstStyle/>
          <a:p>
            <a:r>
              <a:rPr lang="en-US" dirty="0" smtClean="0"/>
              <a:t>First step, determine the intended data sample interval (rate)</a:t>
            </a:r>
            <a:endParaRPr lang="en-US" dirty="0"/>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left)">
                                      <p:cBhvr>
                                        <p:cTn id="28" dur="500"/>
                                        <p:tgtEl>
                                          <p:spTgt spid="49"/>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80"/>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3000"/>
                            </p:stCondLst>
                            <p:childTnLst>
                              <p:par>
                                <p:cTn id="44" presetID="1"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500"/>
                                        <p:tgtEl>
                                          <p:spTgt spid="52"/>
                                        </p:tgtEl>
                                      </p:cBhvr>
                                    </p:animEffect>
                                  </p:childTnLst>
                                </p:cTn>
                              </p:par>
                            </p:childTnLst>
                          </p:cTn>
                        </p:par>
                        <p:par>
                          <p:cTn id="50" fill="hold">
                            <p:stCondLst>
                              <p:cond delay="3500"/>
                            </p:stCondLst>
                            <p:childTnLst>
                              <p:par>
                                <p:cTn id="51" presetID="1" presetClass="entr" presetSubtype="0"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par>
                          <p:cTn id="53" fill="hold">
                            <p:stCondLst>
                              <p:cond delay="3500"/>
                            </p:stCondLst>
                            <p:childTnLst>
                              <p:par>
                                <p:cTn id="54" presetID="22" presetClass="entr" presetSubtype="8"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par>
                          <p:cTn id="57" fill="hold">
                            <p:stCondLst>
                              <p:cond delay="4000"/>
                            </p:stCondLst>
                            <p:childTnLst>
                              <p:par>
                                <p:cTn id="58" presetID="1" presetClass="entr" presetSubtype="0"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4500"/>
                            </p:stCondLst>
                            <p:childTnLst>
                              <p:par>
                                <p:cTn id="65" presetID="1" presetClass="entr" presetSubtype="0" fill="hold" grpId="0" nodeType="after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childTnLst>
                          </p:cTn>
                        </p:par>
                        <p:par>
                          <p:cTn id="71" fill="hold">
                            <p:stCondLst>
                              <p:cond delay="5000"/>
                            </p:stCondLst>
                            <p:childTnLst>
                              <p:par>
                                <p:cTn id="72" presetID="1"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childTnLst>
                          </p:cTn>
                        </p:par>
                        <p:par>
                          <p:cTn id="74" fill="hold">
                            <p:stCondLst>
                              <p:cond delay="5000"/>
                            </p:stCondLst>
                            <p:childTnLst>
                              <p:par>
                                <p:cTn id="75" presetID="22" presetClass="entr" presetSubtype="8"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ipe(left)">
                                      <p:cBhvr>
                                        <p:cTn id="77" dur="500"/>
                                        <p:tgtEl>
                                          <p:spTgt spid="71"/>
                                        </p:tgtEl>
                                      </p:cBhvr>
                                    </p:animEffect>
                                  </p:childTnLst>
                                </p:cTn>
                              </p:par>
                            </p:childTnLst>
                          </p:cTn>
                        </p:par>
                        <p:par>
                          <p:cTn id="78" fill="hold">
                            <p:stCondLst>
                              <p:cond delay="5500"/>
                            </p:stCondLst>
                            <p:childTnLst>
                              <p:par>
                                <p:cTn id="79" presetID="1" presetClass="entr" presetSubtype="0" fill="hold" grpId="0" nodeType="after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childTnLst>
                          </p:cTn>
                        </p:par>
                        <p:par>
                          <p:cTn id="81" fill="hold">
                            <p:stCondLst>
                              <p:cond delay="5500"/>
                            </p:stCondLst>
                            <p:childTnLst>
                              <p:par>
                                <p:cTn id="82" presetID="22" presetClass="entr" presetSubtype="8" fill="hold" nodeType="after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left)">
                                      <p:cBhvr>
                                        <p:cTn id="84" dur="500"/>
                                        <p:tgtEl>
                                          <p:spTgt spid="72"/>
                                        </p:tgtEl>
                                      </p:cBhvr>
                                    </p:animEffect>
                                  </p:childTnLst>
                                </p:cTn>
                              </p:par>
                            </p:childTnLst>
                          </p:cTn>
                        </p:par>
                        <p:par>
                          <p:cTn id="85" fill="hold">
                            <p:stCondLst>
                              <p:cond delay="6000"/>
                            </p:stCondLst>
                            <p:childTnLst>
                              <p:par>
                                <p:cTn id="86" presetID="1" presetClass="entr" presetSubtype="0" fill="hold" grpId="0" nodeType="afterEffect">
                                  <p:stCondLst>
                                    <p:cond delay="0"/>
                                  </p:stCondLst>
                                  <p:childTnLst>
                                    <p:set>
                                      <p:cBhvr>
                                        <p:cTn id="87" dur="1" fill="hold">
                                          <p:stCondLst>
                                            <p:cond delay="0"/>
                                          </p:stCondLst>
                                        </p:cTn>
                                        <p:tgtEl>
                                          <p:spTgt spid="86"/>
                                        </p:tgtEl>
                                        <p:attrNameLst>
                                          <p:attrName>style.visibility</p:attrName>
                                        </p:attrNameLst>
                                      </p:cBhvr>
                                      <p:to>
                                        <p:strVal val="visible"/>
                                      </p:to>
                                    </p:set>
                                  </p:childTnLst>
                                </p:cTn>
                              </p:par>
                            </p:childTnLst>
                          </p:cTn>
                        </p:par>
                        <p:par>
                          <p:cTn id="88" fill="hold">
                            <p:stCondLst>
                              <p:cond delay="6000"/>
                            </p:stCondLst>
                            <p:childTnLst>
                              <p:par>
                                <p:cTn id="89" presetID="22" presetClass="entr" presetSubtype="8" fill="hold" nodeType="after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wipe(left)">
                                      <p:cBhvr>
                                        <p:cTn id="91" dur="500"/>
                                        <p:tgtEl>
                                          <p:spTgt spid="73"/>
                                        </p:tgtEl>
                                      </p:cBhvr>
                                    </p:animEffect>
                                  </p:childTnLst>
                                </p:cTn>
                              </p:par>
                            </p:childTnLst>
                          </p:cTn>
                        </p:par>
                        <p:par>
                          <p:cTn id="92" fill="hold">
                            <p:stCondLst>
                              <p:cond delay="6500"/>
                            </p:stCondLst>
                            <p:childTnLst>
                              <p:par>
                                <p:cTn id="93" presetID="1" presetClass="entr" presetSubtype="0"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childTnLst>
                          </p:cTn>
                        </p:par>
                        <p:par>
                          <p:cTn id="95" fill="hold">
                            <p:stCondLst>
                              <p:cond delay="6500"/>
                            </p:stCondLst>
                            <p:childTnLst>
                              <p:par>
                                <p:cTn id="96" presetID="22" presetClass="entr" presetSubtype="8" fill="hold" nodeType="after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left)">
                                      <p:cBhvr>
                                        <p:cTn id="98" dur="500"/>
                                        <p:tgtEl>
                                          <p:spTgt spid="74"/>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tideResample</a:t>
            </a:r>
            <a:br>
              <a:rPr lang="en-US" smtClean="0"/>
            </a:br>
            <a:r>
              <a:rPr lang="en-US" smtClean="0"/>
              <a:t>interpolation</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a:ln>
            <a:solidFill>
              <a:srgbClr val="4F81BD"/>
            </a:solidFill>
          </a:ln>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a:stCxn id="27" idx="4"/>
          </p:cNvCxnSpPr>
          <p:nvPr/>
        </p:nvCxnSpPr>
        <p:spPr>
          <a:xfrm rot="5400000" flipH="1" flipV="1">
            <a:off x="1403350" y="2273300"/>
            <a:ext cx="298450" cy="984250"/>
          </a:xfrm>
          <a:prstGeom prst="line">
            <a:avLst/>
          </a:prstGeom>
          <a:ln>
            <a:solidFill>
              <a:srgbClr val="487AFF"/>
            </a:solidFill>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1447800" y="2686050"/>
            <a:ext cx="152400" cy="152400"/>
          </a:xfrm>
          <a:prstGeom prst="ellipse">
            <a:avLst/>
          </a:prstGeom>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7" name="Straight Connector 46"/>
          <p:cNvCxnSpPr>
            <a:endCxn id="37" idx="3"/>
          </p:cNvCxnSpPr>
          <p:nvPr/>
        </p:nvCxnSpPr>
        <p:spPr>
          <a:xfrm flipV="1">
            <a:off x="4267200" y="2130332"/>
            <a:ext cx="1324068" cy="892268"/>
          </a:xfrm>
          <a:prstGeom prst="line">
            <a:avLst/>
          </a:prstGeom>
          <a:ln>
            <a:solidFill>
              <a:srgbClr val="487AFF"/>
            </a:solidFill>
          </a:ln>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4622800" y="2660650"/>
            <a:ext cx="152400" cy="152400"/>
          </a:xfrm>
          <a:prstGeom prst="ellipse">
            <a:avLst/>
          </a:prstGeom>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9" name="Straight Connector 48"/>
          <p:cNvCxnSpPr>
            <a:stCxn id="38" idx="6"/>
          </p:cNvCxnSpPr>
          <p:nvPr/>
        </p:nvCxnSpPr>
        <p:spPr>
          <a:xfrm>
            <a:off x="6159500" y="1758950"/>
            <a:ext cx="800100" cy="19050"/>
          </a:xfrm>
          <a:prstGeom prst="line">
            <a:avLst/>
          </a:prstGeom>
          <a:ln>
            <a:solidFill>
              <a:srgbClr val="487AFF"/>
            </a:solidFill>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6464300" y="1682750"/>
            <a:ext cx="152400" cy="152400"/>
          </a:xfrm>
          <a:prstGeom prst="ellipse">
            <a:avLst/>
          </a:prstGeom>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105400" y="2343150"/>
            <a:ext cx="152400" cy="152400"/>
          </a:xfrm>
          <a:prstGeom prst="ellipse">
            <a:avLst/>
          </a:prstGeom>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 name="TextBox 1"/>
          <p:cNvSpPr txBox="1"/>
          <p:nvPr/>
        </p:nvSpPr>
        <p:spPr>
          <a:xfrm>
            <a:off x="717550" y="571500"/>
            <a:ext cx="4629150" cy="646331"/>
          </a:xfrm>
          <a:prstGeom prst="rect">
            <a:avLst/>
          </a:prstGeom>
          <a:noFill/>
        </p:spPr>
        <p:txBody>
          <a:bodyPr wrap="square" rtlCol="0">
            <a:spAutoFit/>
          </a:bodyPr>
          <a:lstStyle/>
          <a:p>
            <a:r>
              <a:rPr lang="en-US" dirty="0" smtClean="0"/>
              <a:t>2</a:t>
            </a:r>
            <a:r>
              <a:rPr lang="en-US" baseline="30000" dirty="0" smtClean="0"/>
              <a:t>nd</a:t>
            </a:r>
            <a:r>
              <a:rPr lang="en-US" dirty="0" smtClean="0"/>
              <a:t> step: straight line interpolation for the missing data points at the interval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1000"/>
                                        <p:tgtEl>
                                          <p:spTgt spid="47"/>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left)">
                                      <p:cBhvr>
                                        <p:cTn id="24" dur="1000"/>
                                        <p:tgtEl>
                                          <p:spTgt spid="49"/>
                                        </p:tgtEl>
                                      </p:cBhvr>
                                    </p:animEffect>
                                  </p:childTnLst>
                                </p:cTn>
                              </p:par>
                            </p:childTnLst>
                          </p:cTn>
                        </p:par>
                        <p:par>
                          <p:cTn id="25" fill="hold">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0"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dirty="0" err="1" smtClean="0"/>
              <a:t>tideResample</a:t>
            </a:r>
            <a:r>
              <a:rPr lang="en-US" dirty="0" smtClean="0"/>
              <a:t/>
            </a:r>
            <a:br>
              <a:rPr lang="en-US" dirty="0" smtClean="0"/>
            </a:br>
            <a:r>
              <a:rPr lang="en-US" dirty="0" err="1" smtClean="0"/>
              <a:t>downsampling</a:t>
            </a:r>
            <a:endParaRPr lang="en-US" dirty="0" smtClean="0"/>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TextBox 49"/>
          <p:cNvSpPr txBox="1"/>
          <p:nvPr/>
        </p:nvSpPr>
        <p:spPr>
          <a:xfrm>
            <a:off x="463550" y="679450"/>
            <a:ext cx="6151231" cy="646331"/>
          </a:xfrm>
          <a:prstGeom prst="rect">
            <a:avLst/>
          </a:prstGeom>
          <a:noFill/>
        </p:spPr>
        <p:txBody>
          <a:bodyPr wrap="none" rtlCol="0">
            <a:spAutoFit/>
          </a:bodyPr>
          <a:lstStyle/>
          <a:p>
            <a:r>
              <a:rPr lang="en-US" dirty="0" smtClean="0"/>
              <a:t>The same program that is used for interpolation is</a:t>
            </a:r>
          </a:p>
          <a:p>
            <a:r>
              <a:rPr lang="en-US" dirty="0" smtClean="0"/>
              <a:t>Also used to </a:t>
            </a:r>
            <a:r>
              <a:rPr lang="en-US" dirty="0" err="1" smtClean="0"/>
              <a:t>downsample</a:t>
            </a:r>
            <a:r>
              <a:rPr lang="en-US" dirty="0" smtClean="0"/>
              <a:t>, i.e. change the sample interval.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fade">
                                      <p:cBhvr>
                                        <p:cTn id="7" dur="10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mtClean="0"/>
              <a:t>tideResample</a:t>
            </a:r>
            <a:br>
              <a:rPr lang="en-US" smtClean="0"/>
            </a:br>
            <a:r>
              <a:rPr lang="en-US" smtClean="0"/>
              <a:t>downsampling</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 name="TextBox 1"/>
          <p:cNvSpPr txBox="1"/>
          <p:nvPr/>
        </p:nvSpPr>
        <p:spPr>
          <a:xfrm>
            <a:off x="1835150" y="1149350"/>
            <a:ext cx="1822450" cy="646331"/>
          </a:xfrm>
          <a:prstGeom prst="rect">
            <a:avLst/>
          </a:prstGeom>
          <a:noFill/>
        </p:spPr>
        <p:txBody>
          <a:bodyPr wrap="square" rtlCol="0">
            <a:spAutoFit/>
          </a:bodyPr>
          <a:lstStyle/>
          <a:p>
            <a:r>
              <a:rPr lang="en-US" dirty="0" smtClean="0"/>
              <a:t>Original sample intervals</a:t>
            </a:r>
            <a:endParaRPr lang="en-US" dirty="0"/>
          </a:p>
        </p:txBody>
      </p:sp>
      <p:sp>
        <p:nvSpPr>
          <p:cNvPr id="50" name="TextBox 49"/>
          <p:cNvSpPr txBox="1"/>
          <p:nvPr/>
        </p:nvSpPr>
        <p:spPr>
          <a:xfrm>
            <a:off x="2292350" y="3473450"/>
            <a:ext cx="1860550" cy="646331"/>
          </a:xfrm>
          <a:prstGeom prst="rect">
            <a:avLst/>
          </a:prstGeom>
          <a:noFill/>
        </p:spPr>
        <p:txBody>
          <a:bodyPr wrap="square" rtlCol="0">
            <a:spAutoFit/>
          </a:bodyPr>
          <a:lstStyle/>
          <a:p>
            <a:r>
              <a:rPr lang="en-US" dirty="0" smtClean="0"/>
              <a:t>Proposed sample intervals</a:t>
            </a:r>
            <a:endParaRPr lang="en-US" dirty="0"/>
          </a:p>
        </p:txBody>
      </p:sp>
      <p:cxnSp>
        <p:nvCxnSpPr>
          <p:cNvPr id="52" name="Straight Arrow Connector 51"/>
          <p:cNvCxnSpPr/>
          <p:nvPr/>
        </p:nvCxnSpPr>
        <p:spPr>
          <a:xfrm flipH="1" flipV="1">
            <a:off x="628650" y="1212850"/>
            <a:ext cx="1295400" cy="8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1079500" y="1009650"/>
            <a:ext cx="844550" cy="273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flipV="1">
            <a:off x="1543050" y="806450"/>
            <a:ext cx="381000" cy="44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374650" y="3689350"/>
            <a:ext cx="2235200" cy="50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476500" y="4197350"/>
            <a:ext cx="215900"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2730500" y="4222750"/>
            <a:ext cx="1949450" cy="273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4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447800" y="469900"/>
            <a:ext cx="2159000"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Rectangle 50"/>
          <p:cNvSpPr/>
          <p:nvPr/>
        </p:nvSpPr>
        <p:spPr>
          <a:xfrm>
            <a:off x="3619500" y="469900"/>
            <a:ext cx="2159000"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5778500" y="457200"/>
            <a:ext cx="2159000"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997" name="Title 1"/>
          <p:cNvSpPr>
            <a:spLocks noGrp="1"/>
          </p:cNvSpPr>
          <p:nvPr>
            <p:ph type="title"/>
          </p:nvPr>
        </p:nvSpPr>
        <p:spPr/>
        <p:txBody>
          <a:bodyPr/>
          <a:lstStyle/>
          <a:p>
            <a:r>
              <a:rPr lang="en-US" smtClean="0"/>
              <a:t>tideResample</a:t>
            </a:r>
            <a:br>
              <a:rPr lang="en-US" smtClean="0"/>
            </a:br>
            <a:r>
              <a:rPr lang="en-US" smtClean="0"/>
              <a:t>downsampling</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 name="TextBox 1"/>
          <p:cNvSpPr txBox="1"/>
          <p:nvPr/>
        </p:nvSpPr>
        <p:spPr>
          <a:xfrm>
            <a:off x="1524000" y="831850"/>
            <a:ext cx="2673350" cy="923330"/>
          </a:xfrm>
          <a:prstGeom prst="rect">
            <a:avLst/>
          </a:prstGeom>
          <a:noFill/>
        </p:spPr>
        <p:txBody>
          <a:bodyPr wrap="square" rtlCol="0">
            <a:spAutoFit/>
          </a:bodyPr>
          <a:lstStyle/>
          <a:p>
            <a:r>
              <a:rPr lang="en-US" dirty="0" smtClean="0"/>
              <a:t>Binning existing data in bins centered on new sample intervals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afterEffect">
                                  <p:stCondLst>
                                    <p:cond delay="0"/>
                                  </p:stCondLst>
                                  <p:childTnLst>
                                    <p:anim calcmode="discrete" valueType="str">
                                      <p:cBhvr>
                                        <p:cTn id="6" dur="1000" fill="hold"/>
                                        <p:tgtEl>
                                          <p:spTgt spid="4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10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1600"/>
                            </p:stCondLst>
                            <p:childTnLst>
                              <p:par>
                                <p:cTn id="12" presetID="35" presetClass="emph" presetSubtype="0" fill="hold" nodeType="afterEffect">
                                  <p:stCondLst>
                                    <p:cond delay="100"/>
                                  </p:stCondLst>
                                  <p:childTnLst>
                                    <p:anim calcmode="discrete" valueType="str">
                                      <p:cBhvr>
                                        <p:cTn id="13" dur="1000" fill="hold"/>
                                        <p:tgtEl>
                                          <p:spTgt spid="47"/>
                                        </p:tgtEl>
                                        <p:attrNameLst>
                                          <p:attrName>style.visibility</p:attrName>
                                        </p:attrNameLst>
                                      </p:cBhvr>
                                      <p:tavLst>
                                        <p:tav tm="0">
                                          <p:val>
                                            <p:strVal val="hidden"/>
                                          </p:val>
                                        </p:tav>
                                        <p:tav tm="50000">
                                          <p:val>
                                            <p:strVal val="visible"/>
                                          </p:val>
                                        </p:tav>
                                      </p:tavLst>
                                    </p:anim>
                                  </p:childTnLst>
                                </p:cTn>
                              </p:par>
                            </p:childTnLst>
                          </p:cTn>
                        </p:par>
                        <p:par>
                          <p:cTn id="14" fill="hold">
                            <p:stCondLst>
                              <p:cond delay="2700"/>
                            </p:stCondLst>
                            <p:childTnLst>
                              <p:par>
                                <p:cTn id="15" presetID="22" presetClass="entr" presetSubtype="8" fill="hold" grpId="0" nodeType="afterEffect">
                                  <p:stCondLst>
                                    <p:cond delay="10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p:stCondLst>
                              <p:cond delay="3300"/>
                            </p:stCondLst>
                            <p:childTnLst>
                              <p:par>
                                <p:cTn id="19" presetID="35" presetClass="emph" presetSubtype="0" fill="hold" nodeType="afterEffect">
                                  <p:stCondLst>
                                    <p:cond delay="100"/>
                                  </p:stCondLst>
                                  <p:childTnLst>
                                    <p:anim calcmode="discrete" valueType="str">
                                      <p:cBhvr>
                                        <p:cTn id="20" dur="1000" fill="hold"/>
                                        <p:tgtEl>
                                          <p:spTgt spid="48"/>
                                        </p:tgtEl>
                                        <p:attrNameLst>
                                          <p:attrName>style.visibility</p:attrName>
                                        </p:attrNameLst>
                                      </p:cBhvr>
                                      <p:tavLst>
                                        <p:tav tm="0">
                                          <p:val>
                                            <p:strVal val="hidden"/>
                                          </p:val>
                                        </p:tav>
                                        <p:tav tm="50000">
                                          <p:val>
                                            <p:strVal val="visible"/>
                                          </p:val>
                                        </p:tav>
                                      </p:tavLst>
                                    </p:anim>
                                  </p:childTnLst>
                                </p:cTn>
                              </p:par>
                            </p:childTnLst>
                          </p:cTn>
                        </p:par>
                        <p:par>
                          <p:cTn id="21" fill="hold">
                            <p:stCondLst>
                              <p:cond delay="4400"/>
                            </p:stCondLst>
                            <p:childTnLst>
                              <p:par>
                                <p:cTn id="22" presetID="22" presetClass="entr" presetSubtype="8" fill="hold" grpId="0" nodeType="afterEffect">
                                  <p:stCondLst>
                                    <p:cond delay="10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447800" y="469900"/>
            <a:ext cx="2159000"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473200" y="1943100"/>
            <a:ext cx="2120900" cy="1155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619500" y="469900"/>
            <a:ext cx="2159000"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5778500" y="457200"/>
            <a:ext cx="2159000"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5" name="Title 1"/>
          <p:cNvSpPr>
            <a:spLocks noGrp="1"/>
          </p:cNvSpPr>
          <p:nvPr>
            <p:ph type="title"/>
          </p:nvPr>
        </p:nvSpPr>
        <p:spPr/>
        <p:txBody>
          <a:bodyPr/>
          <a:lstStyle/>
          <a:p>
            <a:r>
              <a:rPr lang="en-US" smtClean="0"/>
              <a:t>tideResample</a:t>
            </a:r>
            <a:br>
              <a:rPr lang="en-US" smtClean="0"/>
            </a:br>
            <a:r>
              <a:rPr lang="en-US" smtClean="0"/>
              <a:t>downsampling</a:t>
            </a:r>
          </a:p>
        </p:txBody>
      </p:sp>
      <p:sp>
        <p:nvSpPr>
          <p:cNvPr id="63" name="Rectangle 62"/>
          <p:cNvSpPr/>
          <p:nvPr/>
        </p:nvSpPr>
        <p:spPr>
          <a:xfrm>
            <a:off x="5803900" y="1282700"/>
            <a:ext cx="2120900" cy="11557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p:cNvSpPr/>
          <p:nvPr/>
        </p:nvSpPr>
        <p:spPr>
          <a:xfrm>
            <a:off x="3619500" y="1930400"/>
            <a:ext cx="2120900" cy="1155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7" name="Oval 56"/>
          <p:cNvSpPr/>
          <p:nvPr/>
        </p:nvSpPr>
        <p:spPr>
          <a:xfrm>
            <a:off x="2438400" y="2368550"/>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593167" y="2575983"/>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1771650"/>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TextBox 63"/>
          <p:cNvSpPr txBox="1"/>
          <p:nvPr/>
        </p:nvSpPr>
        <p:spPr>
          <a:xfrm>
            <a:off x="5524500" y="3429000"/>
            <a:ext cx="2284813" cy="369332"/>
          </a:xfrm>
          <a:prstGeom prst="rect">
            <a:avLst/>
          </a:prstGeom>
          <a:noFill/>
        </p:spPr>
        <p:txBody>
          <a:bodyPr wrap="none" rtlCol="0">
            <a:spAutoFit/>
          </a:bodyPr>
          <a:lstStyle/>
          <a:p>
            <a:r>
              <a:rPr lang="en-US" dirty="0" smtClean="0"/>
              <a:t>by Simple Averaging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10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600"/>
                            </p:stCondLst>
                            <p:childTnLst>
                              <p:par>
                                <p:cTn id="12" presetID="1" presetClass="exit" presetSubtype="0" fill="hold" grpId="1" nodeType="afterEffect">
                                  <p:stCondLst>
                                    <p:cond delay="0"/>
                                  </p:stCondLst>
                                  <p:childTnLst>
                                    <p:set>
                                      <p:cBhvr>
                                        <p:cTn id="13" dur="1" fill="hold">
                                          <p:stCondLst>
                                            <p:cond delay="0"/>
                                          </p:stCondLst>
                                        </p:cTn>
                                        <p:tgtEl>
                                          <p:spTgt spid="61"/>
                                        </p:tgtEl>
                                        <p:attrNameLst>
                                          <p:attrName>style.visibility</p:attrName>
                                        </p:attrNameLst>
                                      </p:cBhvr>
                                      <p:to>
                                        <p:strVal val="hidden"/>
                                      </p:to>
                                    </p:set>
                                  </p:childTnLst>
                                </p:cTn>
                              </p:par>
                            </p:childTnLst>
                          </p:cTn>
                        </p:par>
                        <p:par>
                          <p:cTn id="14" fill="hold">
                            <p:stCondLst>
                              <p:cond delay="600"/>
                            </p:stCondLst>
                            <p:childTnLst>
                              <p:par>
                                <p:cTn id="15" presetID="1" presetClass="entr" presetSubtype="0"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par>
                          <p:cTn id="17" fill="hold">
                            <p:stCondLst>
                              <p:cond delay="600"/>
                            </p:stCondLst>
                            <p:childTnLst>
                              <p:par>
                                <p:cTn id="18" presetID="10" presetClass="entr" presetSubtype="0" fill="hold" grpId="0" nodeType="afterEffect">
                                  <p:stCondLst>
                                    <p:cond delay="10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par>
                          <p:cTn id="21" fill="hold">
                            <p:stCondLst>
                              <p:cond delay="1200"/>
                            </p:stCondLst>
                            <p:childTnLst>
                              <p:par>
                                <p:cTn id="22" presetID="1" presetClass="exit" presetSubtype="0" fill="hold" grpId="1" nodeType="afterEffect">
                                  <p:stCondLst>
                                    <p:cond delay="0"/>
                                  </p:stCondLst>
                                  <p:childTnLst>
                                    <p:set>
                                      <p:cBhvr>
                                        <p:cTn id="23" dur="1" fill="hold">
                                          <p:stCondLst>
                                            <p:cond delay="0"/>
                                          </p:stCondLst>
                                        </p:cTn>
                                        <p:tgtEl>
                                          <p:spTgt spid="62"/>
                                        </p:tgtEl>
                                        <p:attrNameLst>
                                          <p:attrName>style.visibility</p:attrName>
                                        </p:attrNameLst>
                                      </p:cBhvr>
                                      <p:to>
                                        <p:strVal val="hidden"/>
                                      </p:to>
                                    </p:set>
                                  </p:childTnLst>
                                </p:cTn>
                              </p:par>
                            </p:childTnLst>
                          </p:cTn>
                        </p:par>
                        <p:par>
                          <p:cTn id="24" fill="hold">
                            <p:stCondLst>
                              <p:cond delay="1200"/>
                            </p:stCondLst>
                            <p:childTnLst>
                              <p:par>
                                <p:cTn id="25" presetID="1" presetClass="entr" presetSubtype="0"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par>
                          <p:cTn id="27" fill="hold">
                            <p:stCondLst>
                              <p:cond delay="1200"/>
                            </p:stCondLst>
                            <p:childTnLst>
                              <p:par>
                                <p:cTn id="28" presetID="10" presetClass="entr" presetSubtype="0" fill="hold" grpId="0" nodeType="afterEffect">
                                  <p:stCondLst>
                                    <p:cond delay="1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1800"/>
                            </p:stCondLst>
                            <p:childTnLst>
                              <p:par>
                                <p:cTn id="32" presetID="1" presetClass="exit" presetSubtype="0" fill="hold" grpId="1" nodeType="afterEffect">
                                  <p:stCondLst>
                                    <p:cond delay="0"/>
                                  </p:stCondLst>
                                  <p:childTnLst>
                                    <p:set>
                                      <p:cBhvr>
                                        <p:cTn id="33"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3" grpId="1" animBg="1"/>
      <p:bldP spid="62" grpId="0" animBg="1"/>
      <p:bldP spid="62" grpId="1" animBg="1"/>
      <p:bldP spid="57" grpId="0" animBg="1"/>
      <p:bldP spid="59"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itle 1"/>
          <p:cNvSpPr>
            <a:spLocks noGrp="1"/>
          </p:cNvSpPr>
          <p:nvPr>
            <p:ph type="title"/>
          </p:nvPr>
        </p:nvSpPr>
        <p:spPr/>
        <p:txBody>
          <a:bodyPr/>
          <a:lstStyle/>
          <a:p>
            <a:r>
              <a:rPr lang="en-US" smtClean="0"/>
              <a:t>tideResample</a:t>
            </a:r>
            <a:br>
              <a:rPr lang="en-US" smtClean="0"/>
            </a:br>
            <a:r>
              <a:rPr lang="en-US" smtClean="0"/>
              <a:t>downsampling</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7" name="Oval 56"/>
          <p:cNvSpPr/>
          <p:nvPr/>
        </p:nvSpPr>
        <p:spPr>
          <a:xfrm>
            <a:off x="2438400" y="2368550"/>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593167" y="2575983"/>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1771650"/>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TextBox 63"/>
          <p:cNvSpPr txBox="1"/>
          <p:nvPr/>
        </p:nvSpPr>
        <p:spPr>
          <a:xfrm>
            <a:off x="5524500" y="3429000"/>
            <a:ext cx="2284813" cy="369332"/>
          </a:xfrm>
          <a:prstGeom prst="rect">
            <a:avLst/>
          </a:prstGeom>
          <a:noFill/>
        </p:spPr>
        <p:txBody>
          <a:bodyPr wrap="none" rtlCol="0">
            <a:spAutoFit/>
          </a:bodyPr>
          <a:lstStyle/>
          <a:p>
            <a:r>
              <a:rPr lang="en-US" dirty="0" smtClean="0"/>
              <a:t>by Simple Averaging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3000"/>
                                        <p:tgtEl>
                                          <p:spTgt spid="29"/>
                                        </p:tgtEl>
                                      </p:cBhvr>
                                    </p:animEffect>
                                    <p:set>
                                      <p:cBhvr>
                                        <p:cTn id="7" dur="1" fill="hold">
                                          <p:stCondLst>
                                            <p:cond delay="2999"/>
                                          </p:stCondLst>
                                        </p:cTn>
                                        <p:tgtEl>
                                          <p:spTgt spid="2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3000"/>
                                        <p:tgtEl>
                                          <p:spTgt spid="11"/>
                                        </p:tgtEl>
                                      </p:cBhvr>
                                    </p:animEffect>
                                    <p:set>
                                      <p:cBhvr>
                                        <p:cTn id="10" dur="1" fill="hold">
                                          <p:stCondLst>
                                            <p:cond delay="2999"/>
                                          </p:stCondLst>
                                        </p:cTn>
                                        <p:tgtEl>
                                          <p:spTgt spid="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3000"/>
                                        <p:tgtEl>
                                          <p:spTgt spid="13"/>
                                        </p:tgtEl>
                                      </p:cBhvr>
                                    </p:animEffect>
                                    <p:set>
                                      <p:cBhvr>
                                        <p:cTn id="13" dur="1" fill="hold">
                                          <p:stCondLst>
                                            <p:cond delay="29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3000"/>
                                        <p:tgtEl>
                                          <p:spTgt spid="34"/>
                                        </p:tgtEl>
                                      </p:cBhvr>
                                    </p:animEffect>
                                    <p:set>
                                      <p:cBhvr>
                                        <p:cTn id="16" dur="1" fill="hold">
                                          <p:stCondLst>
                                            <p:cond delay="2999"/>
                                          </p:stCondLst>
                                        </p:cTn>
                                        <p:tgtEl>
                                          <p:spTgt spid="3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3000"/>
                                        <p:tgtEl>
                                          <p:spTgt spid="22"/>
                                        </p:tgtEl>
                                      </p:cBhvr>
                                    </p:animEffect>
                                    <p:set>
                                      <p:cBhvr>
                                        <p:cTn id="19" dur="1" fill="hold">
                                          <p:stCondLst>
                                            <p:cond delay="2999"/>
                                          </p:stCondLst>
                                        </p:cTn>
                                        <p:tgtEl>
                                          <p:spTgt spid="2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3000"/>
                                        <p:tgtEl>
                                          <p:spTgt spid="8"/>
                                        </p:tgtEl>
                                      </p:cBhvr>
                                    </p:animEffect>
                                    <p:set>
                                      <p:cBhvr>
                                        <p:cTn id="22" dur="1" fill="hold">
                                          <p:stCondLst>
                                            <p:cond delay="29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3000"/>
                                        <p:tgtEl>
                                          <p:spTgt spid="5"/>
                                        </p:tgtEl>
                                      </p:cBhvr>
                                    </p:animEffect>
                                    <p:set>
                                      <p:cBhvr>
                                        <p:cTn id="25" dur="1" fill="hold">
                                          <p:stCondLst>
                                            <p:cond delay="29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3000"/>
                                        <p:tgtEl>
                                          <p:spTgt spid="7"/>
                                        </p:tgtEl>
                                      </p:cBhvr>
                                    </p:animEffect>
                                    <p:set>
                                      <p:cBhvr>
                                        <p:cTn id="28" dur="1" fill="hold">
                                          <p:stCondLst>
                                            <p:cond delay="2999"/>
                                          </p:stCondLst>
                                        </p:cTn>
                                        <p:tgtEl>
                                          <p:spTgt spid="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3000"/>
                                        <p:tgtEl>
                                          <p:spTgt spid="12"/>
                                        </p:tgtEl>
                                      </p:cBhvr>
                                    </p:animEffect>
                                    <p:set>
                                      <p:cBhvr>
                                        <p:cTn id="31" dur="1" fill="hold">
                                          <p:stCondLst>
                                            <p:cond delay="2999"/>
                                          </p:stCondLst>
                                        </p:cTn>
                                        <p:tgtEl>
                                          <p:spTgt spid="1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3000"/>
                                        <p:tgtEl>
                                          <p:spTgt spid="38"/>
                                        </p:tgtEl>
                                      </p:cBhvr>
                                    </p:animEffect>
                                    <p:set>
                                      <p:cBhvr>
                                        <p:cTn id="34" dur="1" fill="hold">
                                          <p:stCondLst>
                                            <p:cond delay="2999"/>
                                          </p:stCondLst>
                                        </p:cTn>
                                        <p:tgtEl>
                                          <p:spTgt spid="3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3000"/>
                                        <p:tgtEl>
                                          <p:spTgt spid="19"/>
                                        </p:tgtEl>
                                      </p:cBhvr>
                                    </p:animEffect>
                                    <p:set>
                                      <p:cBhvr>
                                        <p:cTn id="37" dur="1" fill="hold">
                                          <p:stCondLst>
                                            <p:cond delay="2999"/>
                                          </p:stCondLst>
                                        </p:cTn>
                                        <p:tgtEl>
                                          <p:spTgt spid="1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3000"/>
                                        <p:tgtEl>
                                          <p:spTgt spid="27"/>
                                        </p:tgtEl>
                                      </p:cBhvr>
                                    </p:animEffect>
                                    <p:set>
                                      <p:cBhvr>
                                        <p:cTn id="40" dur="1" fill="hold">
                                          <p:stCondLst>
                                            <p:cond delay="2999"/>
                                          </p:stCondLst>
                                        </p:cTn>
                                        <p:tgtEl>
                                          <p:spTgt spid="2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3000"/>
                                        <p:tgtEl>
                                          <p:spTgt spid="40"/>
                                        </p:tgtEl>
                                      </p:cBhvr>
                                    </p:animEffect>
                                    <p:set>
                                      <p:cBhvr>
                                        <p:cTn id="43" dur="1" fill="hold">
                                          <p:stCondLst>
                                            <p:cond delay="2999"/>
                                          </p:stCondLst>
                                        </p:cTn>
                                        <p:tgtEl>
                                          <p:spTgt spid="4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3000"/>
                                        <p:tgtEl>
                                          <p:spTgt spid="15"/>
                                        </p:tgtEl>
                                      </p:cBhvr>
                                    </p:animEffect>
                                    <p:set>
                                      <p:cBhvr>
                                        <p:cTn id="46" dur="1" fill="hold">
                                          <p:stCondLst>
                                            <p:cond delay="2999"/>
                                          </p:stCondLst>
                                        </p:cTn>
                                        <p:tgtEl>
                                          <p:spTgt spid="1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3000"/>
                                        <p:tgtEl>
                                          <p:spTgt spid="39"/>
                                        </p:tgtEl>
                                      </p:cBhvr>
                                    </p:animEffect>
                                    <p:set>
                                      <p:cBhvr>
                                        <p:cTn id="49" dur="1" fill="hold">
                                          <p:stCondLst>
                                            <p:cond delay="29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3000"/>
                                        <p:tgtEl>
                                          <p:spTgt spid="30"/>
                                        </p:tgtEl>
                                      </p:cBhvr>
                                    </p:animEffect>
                                    <p:set>
                                      <p:cBhvr>
                                        <p:cTn id="52" dur="1" fill="hold">
                                          <p:stCondLst>
                                            <p:cond delay="2999"/>
                                          </p:stCondLst>
                                        </p:cTn>
                                        <p:tgtEl>
                                          <p:spTgt spid="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3000"/>
                                        <p:tgtEl>
                                          <p:spTgt spid="32"/>
                                        </p:tgtEl>
                                      </p:cBhvr>
                                    </p:animEffect>
                                    <p:set>
                                      <p:cBhvr>
                                        <p:cTn id="55" dur="1" fill="hold">
                                          <p:stCondLst>
                                            <p:cond delay="2999"/>
                                          </p:stCondLst>
                                        </p:cTn>
                                        <p:tgtEl>
                                          <p:spTgt spid="3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3000"/>
                                        <p:tgtEl>
                                          <p:spTgt spid="16"/>
                                        </p:tgtEl>
                                      </p:cBhvr>
                                    </p:animEffect>
                                    <p:set>
                                      <p:cBhvr>
                                        <p:cTn id="58" dur="1" fill="hold">
                                          <p:stCondLst>
                                            <p:cond delay="29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3000"/>
                                        <p:tgtEl>
                                          <p:spTgt spid="42"/>
                                        </p:tgtEl>
                                      </p:cBhvr>
                                    </p:animEffect>
                                    <p:set>
                                      <p:cBhvr>
                                        <p:cTn id="61" dur="1" fill="hold">
                                          <p:stCondLst>
                                            <p:cond delay="2999"/>
                                          </p:stCondLst>
                                        </p:cTn>
                                        <p:tgtEl>
                                          <p:spTgt spid="4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3000"/>
                                        <p:tgtEl>
                                          <p:spTgt spid="6"/>
                                        </p:tgtEl>
                                      </p:cBhvr>
                                    </p:animEffect>
                                    <p:set>
                                      <p:cBhvr>
                                        <p:cTn id="64" dur="1" fill="hold">
                                          <p:stCondLst>
                                            <p:cond delay="2999"/>
                                          </p:stCondLst>
                                        </p:cTn>
                                        <p:tgtEl>
                                          <p:spTgt spid="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3000"/>
                                        <p:tgtEl>
                                          <p:spTgt spid="10"/>
                                        </p:tgtEl>
                                      </p:cBhvr>
                                    </p:animEffect>
                                    <p:set>
                                      <p:cBhvr>
                                        <p:cTn id="67" dur="1" fill="hold">
                                          <p:stCondLst>
                                            <p:cond delay="2999"/>
                                          </p:stCondLst>
                                        </p:cTn>
                                        <p:tgtEl>
                                          <p:spTgt spid="1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3000"/>
                                        <p:tgtEl>
                                          <p:spTgt spid="17"/>
                                        </p:tgtEl>
                                      </p:cBhvr>
                                    </p:animEffect>
                                    <p:set>
                                      <p:cBhvr>
                                        <p:cTn id="70" dur="1" fill="hold">
                                          <p:stCondLst>
                                            <p:cond delay="2999"/>
                                          </p:stCondLst>
                                        </p:cTn>
                                        <p:tgtEl>
                                          <p:spTgt spid="1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3000"/>
                                        <p:tgtEl>
                                          <p:spTgt spid="21"/>
                                        </p:tgtEl>
                                      </p:cBhvr>
                                    </p:animEffect>
                                    <p:set>
                                      <p:cBhvr>
                                        <p:cTn id="73" dur="1" fill="hold">
                                          <p:stCondLst>
                                            <p:cond delay="2999"/>
                                          </p:stCondLst>
                                        </p:cTn>
                                        <p:tgtEl>
                                          <p:spTgt spid="2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3000"/>
                                        <p:tgtEl>
                                          <p:spTgt spid="18"/>
                                        </p:tgtEl>
                                      </p:cBhvr>
                                    </p:animEffect>
                                    <p:set>
                                      <p:cBhvr>
                                        <p:cTn id="76" dur="1" fill="hold">
                                          <p:stCondLst>
                                            <p:cond delay="2999"/>
                                          </p:stCondLst>
                                        </p:cTn>
                                        <p:tgtEl>
                                          <p:spTgt spid="18"/>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3000"/>
                                        <p:tgtEl>
                                          <p:spTgt spid="37"/>
                                        </p:tgtEl>
                                      </p:cBhvr>
                                    </p:animEffect>
                                    <p:set>
                                      <p:cBhvr>
                                        <p:cTn id="79" dur="1" fill="hold">
                                          <p:stCondLst>
                                            <p:cond delay="2999"/>
                                          </p:stCondLst>
                                        </p:cTn>
                                        <p:tgtEl>
                                          <p:spTgt spid="37"/>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3000"/>
                                        <p:tgtEl>
                                          <p:spTgt spid="41"/>
                                        </p:tgtEl>
                                      </p:cBhvr>
                                    </p:animEffect>
                                    <p:set>
                                      <p:cBhvr>
                                        <p:cTn id="82" dur="1" fill="hold">
                                          <p:stCondLst>
                                            <p:cond delay="2999"/>
                                          </p:stCondLst>
                                        </p:cTn>
                                        <p:tgtEl>
                                          <p:spTgt spid="41"/>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3000"/>
                                        <p:tgtEl>
                                          <p:spTgt spid="44"/>
                                        </p:tgtEl>
                                      </p:cBhvr>
                                    </p:animEffect>
                                    <p:set>
                                      <p:cBhvr>
                                        <p:cTn id="85" dur="1" fill="hold">
                                          <p:stCondLst>
                                            <p:cond delay="2999"/>
                                          </p:stCondLst>
                                        </p:cTn>
                                        <p:tgtEl>
                                          <p:spTgt spid="44"/>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3000"/>
                                        <p:tgtEl>
                                          <p:spTgt spid="33"/>
                                        </p:tgtEl>
                                      </p:cBhvr>
                                    </p:animEffect>
                                    <p:set>
                                      <p:cBhvr>
                                        <p:cTn id="88" dur="1" fill="hold">
                                          <p:stCondLst>
                                            <p:cond delay="2999"/>
                                          </p:stCondLst>
                                        </p:cTn>
                                        <p:tgtEl>
                                          <p:spTgt spid="33"/>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3000"/>
                                        <p:tgtEl>
                                          <p:spTgt spid="35"/>
                                        </p:tgtEl>
                                      </p:cBhvr>
                                    </p:animEffect>
                                    <p:set>
                                      <p:cBhvr>
                                        <p:cTn id="91" dur="1" fill="hold">
                                          <p:stCondLst>
                                            <p:cond delay="2999"/>
                                          </p:stCondLst>
                                        </p:cTn>
                                        <p:tgtEl>
                                          <p:spTgt spid="35"/>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3000"/>
                                        <p:tgtEl>
                                          <p:spTgt spid="28"/>
                                        </p:tgtEl>
                                      </p:cBhvr>
                                    </p:animEffect>
                                    <p:set>
                                      <p:cBhvr>
                                        <p:cTn id="94" dur="1" fill="hold">
                                          <p:stCondLst>
                                            <p:cond delay="2999"/>
                                          </p:stCondLst>
                                        </p:cTn>
                                        <p:tgtEl>
                                          <p:spTgt spid="28"/>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3000"/>
                                        <p:tgtEl>
                                          <p:spTgt spid="36"/>
                                        </p:tgtEl>
                                      </p:cBhvr>
                                    </p:animEffect>
                                    <p:set>
                                      <p:cBhvr>
                                        <p:cTn id="97" dur="1" fill="hold">
                                          <p:stCondLst>
                                            <p:cond delay="2999"/>
                                          </p:stCondLst>
                                        </p:cTn>
                                        <p:tgtEl>
                                          <p:spTgt spid="36"/>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3000"/>
                                        <p:tgtEl>
                                          <p:spTgt spid="26"/>
                                        </p:tgtEl>
                                      </p:cBhvr>
                                    </p:animEffect>
                                    <p:set>
                                      <p:cBhvr>
                                        <p:cTn id="100" dur="1" fill="hold">
                                          <p:stCondLst>
                                            <p:cond delay="2999"/>
                                          </p:stCondLst>
                                        </p:cTn>
                                        <p:tgtEl>
                                          <p:spTgt spid="26"/>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3000"/>
                                        <p:tgtEl>
                                          <p:spTgt spid="43"/>
                                        </p:tgtEl>
                                      </p:cBhvr>
                                    </p:animEffect>
                                    <p:set>
                                      <p:cBhvr>
                                        <p:cTn id="103" dur="1" fill="hold">
                                          <p:stCondLst>
                                            <p:cond delay="2999"/>
                                          </p:stCondLst>
                                        </p:cTn>
                                        <p:tgtEl>
                                          <p:spTgt spid="43"/>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3000"/>
                                        <p:tgtEl>
                                          <p:spTgt spid="23"/>
                                        </p:tgtEl>
                                      </p:cBhvr>
                                    </p:animEffect>
                                    <p:set>
                                      <p:cBhvr>
                                        <p:cTn id="106" dur="1" fill="hold">
                                          <p:stCondLst>
                                            <p:cond delay="2999"/>
                                          </p:stCondLst>
                                        </p:cTn>
                                        <p:tgtEl>
                                          <p:spTgt spid="23"/>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3000"/>
                                        <p:tgtEl>
                                          <p:spTgt spid="31"/>
                                        </p:tgtEl>
                                      </p:cBhvr>
                                    </p:animEffect>
                                    <p:set>
                                      <p:cBhvr>
                                        <p:cTn id="109" dur="1" fill="hold">
                                          <p:stCondLst>
                                            <p:cond delay="2999"/>
                                          </p:stCondLst>
                                        </p:cTn>
                                        <p:tgtEl>
                                          <p:spTgt spid="31"/>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3000"/>
                                        <p:tgtEl>
                                          <p:spTgt spid="20"/>
                                        </p:tgtEl>
                                      </p:cBhvr>
                                    </p:animEffect>
                                    <p:set>
                                      <p:cBhvr>
                                        <p:cTn id="112" dur="1" fill="hold">
                                          <p:stCondLst>
                                            <p:cond delay="2999"/>
                                          </p:stCondLst>
                                        </p:cTn>
                                        <p:tgtEl>
                                          <p:spTgt spid="20"/>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3000"/>
                                        <p:tgtEl>
                                          <p:spTgt spid="9"/>
                                        </p:tgtEl>
                                      </p:cBhvr>
                                    </p:animEffect>
                                    <p:set>
                                      <p:cBhvr>
                                        <p:cTn id="115" dur="1" fill="hold">
                                          <p:stCondLst>
                                            <p:cond delay="29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3000"/>
                                        <p:tgtEl>
                                          <p:spTgt spid="14"/>
                                        </p:tgtEl>
                                      </p:cBhvr>
                                    </p:animEffect>
                                    <p:set>
                                      <p:cBhvr>
                                        <p:cTn id="118"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pPr eaLnBrk="1" hangingPunct="1"/>
            <a:r>
              <a:rPr lang="en-US" smtClean="0"/>
              <a:t>tideTools</a:t>
            </a:r>
          </a:p>
        </p:txBody>
      </p:sp>
      <p:pic>
        <p:nvPicPr>
          <p:cNvPr id="12294" name="Picture 6" descr="memma-2008-10-11-6min-detail-1.png"/>
          <p:cNvPicPr>
            <a:picLocks noChangeAspect="1"/>
          </p:cNvPicPr>
          <p:nvPr/>
        </p:nvPicPr>
        <p:blipFill>
          <a:blip r:embed="rId3"/>
          <a:srcRect l="9373" t="7455" r="8124" b="13255"/>
          <a:stretch>
            <a:fillRect/>
          </a:stretch>
        </p:blipFill>
        <p:spPr bwMode="auto">
          <a:xfrm>
            <a:off x="1866901" y="1482449"/>
            <a:ext cx="7124700" cy="5162826"/>
          </a:xfrm>
          <a:prstGeom prst="rect">
            <a:avLst/>
          </a:prstGeom>
          <a:noFill/>
          <a:ln w="9525">
            <a:noFill/>
            <a:miter lim="800000"/>
            <a:headEnd/>
            <a:tailEnd/>
          </a:ln>
        </p:spPr>
      </p:pic>
      <p:pic>
        <p:nvPicPr>
          <p:cNvPr id="13316" name="Picture 5" descr="memma-2008-10-11-raw-detail-1.png"/>
          <p:cNvPicPr>
            <a:picLocks noChangeAspect="1"/>
          </p:cNvPicPr>
          <p:nvPr/>
        </p:nvPicPr>
        <p:blipFill>
          <a:blip r:embed="rId4"/>
          <a:srcRect l="9999" t="7455" r="8749" b="13255"/>
          <a:stretch>
            <a:fillRect/>
          </a:stretch>
        </p:blipFill>
        <p:spPr bwMode="auto">
          <a:xfrm>
            <a:off x="152400" y="127000"/>
            <a:ext cx="4240213" cy="3121025"/>
          </a:xfrm>
          <a:prstGeom prst="rect">
            <a:avLst/>
          </a:prstGeom>
          <a:noFill/>
          <a:ln w="9525">
            <a:noFill/>
            <a:miter lim="800000"/>
            <a:headEnd/>
            <a:tailEnd/>
          </a:ln>
        </p:spPr>
      </p:pic>
      <p:sp>
        <p:nvSpPr>
          <p:cNvPr id="8" name="Chevron 7"/>
          <p:cNvSpPr/>
          <p:nvPr/>
        </p:nvSpPr>
        <p:spPr>
          <a:xfrm rot="2723250">
            <a:off x="2570957" y="1459707"/>
            <a:ext cx="2524125" cy="2452688"/>
          </a:xfrm>
          <a:prstGeom prst="chevron">
            <a:avLst/>
          </a:prstGeom>
          <a:solidFill>
            <a:srgbClr val="DF8761">
              <a:alpha val="41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 name="Rounded Rectangle 5"/>
          <p:cNvSpPr/>
          <p:nvPr/>
        </p:nvSpPr>
        <p:spPr>
          <a:xfrm>
            <a:off x="1104900" y="946150"/>
            <a:ext cx="203200" cy="393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689100" y="1644650"/>
            <a:ext cx="203200" cy="123825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993900" y="1657350"/>
            <a:ext cx="203200" cy="123825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311400" y="1003300"/>
            <a:ext cx="203200" cy="163195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2825750" y="762000"/>
            <a:ext cx="203200" cy="194945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104900" y="1860550"/>
            <a:ext cx="203200" cy="393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1651000" y="812800"/>
            <a:ext cx="203200" cy="393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165350" y="787400"/>
            <a:ext cx="203200" cy="393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447800" y="469900"/>
            <a:ext cx="2159000"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Rectangle 50"/>
          <p:cNvSpPr/>
          <p:nvPr/>
        </p:nvSpPr>
        <p:spPr>
          <a:xfrm>
            <a:off x="3619500" y="469900"/>
            <a:ext cx="2159000"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Rectangle 51"/>
          <p:cNvSpPr/>
          <p:nvPr/>
        </p:nvSpPr>
        <p:spPr>
          <a:xfrm>
            <a:off x="5778500" y="457200"/>
            <a:ext cx="2159000"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5" name="Title 1"/>
          <p:cNvSpPr>
            <a:spLocks noGrp="1"/>
          </p:cNvSpPr>
          <p:nvPr>
            <p:ph type="title"/>
          </p:nvPr>
        </p:nvSpPr>
        <p:spPr/>
        <p:txBody>
          <a:bodyPr/>
          <a:lstStyle/>
          <a:p>
            <a:r>
              <a:rPr lang="en-US" smtClean="0"/>
              <a:t>tideResample</a:t>
            </a:r>
            <a:br>
              <a:rPr lang="en-US" smtClean="0"/>
            </a:br>
            <a:r>
              <a:rPr lang="en-US" smtClean="0"/>
              <a:t>downsampling</a:t>
            </a:r>
          </a:p>
        </p:txBody>
      </p:sp>
      <p:sp>
        <p:nvSpPr>
          <p:cNvPr id="3" name="Rectangle 2"/>
          <p:cNvSpPr/>
          <p:nvPr/>
        </p:nvSpPr>
        <p:spPr>
          <a:xfrm>
            <a:off x="4654550" y="50673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835650" y="5083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Right Arrow 23"/>
          <p:cNvSpPr/>
          <p:nvPr/>
        </p:nvSpPr>
        <p:spPr>
          <a:xfrm>
            <a:off x="406400" y="4757738"/>
            <a:ext cx="6858000" cy="136525"/>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5" name="TextBox 24"/>
          <p:cNvSpPr txBox="1"/>
          <p:nvPr/>
        </p:nvSpPr>
        <p:spPr>
          <a:xfrm>
            <a:off x="4452938" y="4927600"/>
            <a:ext cx="931862" cy="36988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dirty="0"/>
              <a:t>Time</a:t>
            </a:r>
          </a:p>
        </p:txBody>
      </p: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2762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2336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2463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2755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1676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116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1682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2709070"/>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p:nvPr/>
        </p:nvCxnSpPr>
        <p:spPr>
          <a:xfrm rot="10800000" flipH="1">
            <a:off x="1473200" y="2273300"/>
            <a:ext cx="2159000" cy="58420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3644900" y="2324100"/>
            <a:ext cx="2146300" cy="635000"/>
          </a:xfrm>
          <a:prstGeom prst="line">
            <a:avLst/>
          </a:prstGeom>
          <a:ln>
            <a:solidFill>
              <a:srgbClr val="C924D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829300" y="1409700"/>
            <a:ext cx="2108200" cy="774700"/>
          </a:xfrm>
          <a:prstGeom prst="line">
            <a:avLst/>
          </a:prstGeom>
          <a:ln>
            <a:solidFill>
              <a:srgbClr val="00C359"/>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63800" y="2495550"/>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593167" y="2575983"/>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1771650"/>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1" name="TextBox 60"/>
          <p:cNvSpPr txBox="1"/>
          <p:nvPr/>
        </p:nvSpPr>
        <p:spPr>
          <a:xfrm>
            <a:off x="4406900" y="3479800"/>
            <a:ext cx="3067817" cy="369332"/>
          </a:xfrm>
          <a:prstGeom prst="rect">
            <a:avLst/>
          </a:prstGeom>
          <a:noFill/>
        </p:spPr>
        <p:txBody>
          <a:bodyPr wrap="none" rtlCol="0">
            <a:spAutoFit/>
          </a:bodyPr>
          <a:lstStyle/>
          <a:p>
            <a:r>
              <a:rPr lang="en-US" dirty="0" smtClean="0"/>
              <a:t>by Least Squares Averaging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2000"/>
                                        <p:tgtEl>
                                          <p:spTgt spid="54"/>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par>
                          <p:cTn id="11" fill="hold">
                            <p:stCondLst>
                              <p:cond delay="2000"/>
                            </p:stCondLst>
                            <p:childTnLst>
                              <p:par>
                                <p:cTn id="12" presetID="22" presetClass="entr" presetSubtype="8"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wipe(left)">
                                      <p:cBhvr>
                                        <p:cTn id="14" dur="2000"/>
                                        <p:tgtEl>
                                          <p:spTgt spid="56"/>
                                        </p:tgtEl>
                                      </p:cBhvr>
                                    </p:animEffect>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par>
                          <p:cTn id="18" fill="hold">
                            <p:stCondLst>
                              <p:cond delay="4000"/>
                            </p:stCondLst>
                            <p:childTnLst>
                              <p:par>
                                <p:cTn id="19" presetID="22" presetClass="entr" presetSubtype="8"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2000"/>
                                        <p:tgtEl>
                                          <p:spTgt spid="58"/>
                                        </p:tgtEl>
                                      </p:cBhvr>
                                    </p:animEffect>
                                  </p:childTnLst>
                                </p:cTn>
                              </p:par>
                            </p:childTnLst>
                          </p:cTn>
                        </p:par>
                        <p:par>
                          <p:cTn id="22" fill="hold">
                            <p:stCondLst>
                              <p:cond delay="6000"/>
                            </p:stCondLst>
                            <p:childTnLst>
                              <p:par>
                                <p:cTn id="23" presetID="1"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4" name="Picture 3" descr="sep2800_2.jpg"/>
          <p:cNvPicPr>
            <a:picLocks noChangeAspect="1"/>
          </p:cNvPicPr>
          <p:nvPr/>
        </p:nvPicPr>
        <p:blipFill>
          <a:blip r:embed="rId3"/>
          <a:stretch>
            <a:fillRect/>
          </a:stretch>
        </p:blipFill>
        <p:spPr>
          <a:xfrm>
            <a:off x="1041400" y="1085850"/>
            <a:ext cx="7061200" cy="46863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TextBox 44"/>
          <p:cNvSpPr txBox="1"/>
          <p:nvPr/>
        </p:nvSpPr>
        <p:spPr>
          <a:xfrm>
            <a:off x="1092200" y="3721100"/>
            <a:ext cx="6547210" cy="646331"/>
          </a:xfrm>
          <a:prstGeom prst="rect">
            <a:avLst/>
          </a:prstGeom>
          <a:noFill/>
        </p:spPr>
        <p:txBody>
          <a:bodyPr wrap="none">
            <a:spAutoFit/>
          </a:bodyPr>
          <a:lstStyle/>
          <a:p>
            <a:pPr>
              <a:defRPr/>
            </a:pPr>
            <a:r>
              <a:rPr lang="en-US" sz="3600" b="1" dirty="0">
                <a:solidFill>
                  <a:schemeClr val="bg1"/>
                </a:solidFill>
                <a:effectLst>
                  <a:glow rad="101600">
                    <a:schemeClr val="accent5">
                      <a:alpha val="75000"/>
                    </a:schemeClr>
                  </a:glow>
                </a:effectLst>
              </a:rPr>
              <a:t>All time slots must have data</a:t>
            </a:r>
          </a:p>
        </p:txBody>
      </p:sp>
      <p:sp>
        <p:nvSpPr>
          <p:cNvPr id="2" name="TextBox 1"/>
          <p:cNvSpPr txBox="1"/>
          <p:nvPr/>
        </p:nvSpPr>
        <p:spPr>
          <a:xfrm>
            <a:off x="755650" y="2990850"/>
            <a:ext cx="3930650" cy="923330"/>
          </a:xfrm>
          <a:prstGeom prst="rect">
            <a:avLst/>
          </a:prstGeom>
          <a:noFill/>
        </p:spPr>
        <p:txBody>
          <a:bodyPr wrap="square" rtlCol="0">
            <a:spAutoFit/>
          </a:bodyPr>
          <a:lstStyle/>
          <a:p>
            <a:r>
              <a:rPr lang="en-US" dirty="0" smtClean="0"/>
              <a:t>Before applying a boxcar or weighted average smoothing (low pass filter)…</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2300" y="20701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304800" y="546100"/>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9" name="Oval 48"/>
          <p:cNvSpPr/>
          <p:nvPr/>
        </p:nvSpPr>
        <p:spPr>
          <a:xfrm>
            <a:off x="1894417" y="2059518"/>
            <a:ext cx="146050" cy="13335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7.5E-6 -1.11111E-6 L -0.00138 0.05741 " pathEditMode="relative" ptsTypes="AA">
                                      <p:cBhvr>
                                        <p:cTn id="6" dur="2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193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744538" y="563563"/>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6216" y="1456267"/>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94444E-6 -4.44444E-6 L 6.94444E-6 0.18519 " pathEditMode="relative" ptsTypes="AA">
                                      <p:cBhvr>
                                        <p:cTn id="6" dur="2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447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1185863"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36333" y="30628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2.22222E-6 L 8.33333E-7 -0.10555 " pathEditMode="relative" ptsTypes="AA">
                                      <p:cBhvr>
                                        <p:cTn id="6" dur="2000" fill="hold"/>
                                        <p:tgtEl>
                                          <p:spTgt spid="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05000" y="20955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1668463" y="5921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0833" y="24659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3250" y="20701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2138363" y="6048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2633" y="23008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2300" y="20510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2620963" y="6048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233" y="27453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11350" y="20637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3052763"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033" y="30755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4" name="Picture 3" descr="bagaduce-raw-detail-1.png"/>
          <p:cNvPicPr>
            <a:picLocks noChangeAspect="1"/>
          </p:cNvPicPr>
          <p:nvPr/>
        </p:nvPicPr>
        <p:blipFill>
          <a:blip r:embed="rId3"/>
          <a:srcRect l="6249" t="5405" r="6249" b="5405"/>
          <a:stretch>
            <a:fillRect/>
          </a:stretch>
        </p:blipFill>
        <p:spPr>
          <a:xfrm>
            <a:off x="283756" y="2540000"/>
            <a:ext cx="6917203" cy="4076199"/>
          </a:xfrm>
          <a:prstGeom prst="rect">
            <a:avLst/>
          </a:prstGeom>
        </p:spPr>
      </p:pic>
      <p:pic>
        <p:nvPicPr>
          <p:cNvPr id="5" name="Picture 4" descr="bagaduce-raw-detail-2.png"/>
          <p:cNvPicPr>
            <a:picLocks noChangeAspect="1"/>
          </p:cNvPicPr>
          <p:nvPr/>
        </p:nvPicPr>
        <p:blipFill>
          <a:blip r:embed="rId4"/>
          <a:srcRect l="8124" t="5405" r="48745" b="10810"/>
          <a:stretch>
            <a:fillRect/>
          </a:stretch>
        </p:blipFill>
        <p:spPr>
          <a:xfrm>
            <a:off x="4874734" y="0"/>
            <a:ext cx="3944023" cy="4429263"/>
          </a:xfrm>
          <a:prstGeom prst="rect">
            <a:avLst/>
          </a:prstGeom>
        </p:spPr>
      </p:pic>
      <p:sp>
        <p:nvSpPr>
          <p:cNvPr id="6" name="Rounded Rectangle 5"/>
          <p:cNvSpPr/>
          <p:nvPr/>
        </p:nvSpPr>
        <p:spPr>
          <a:xfrm>
            <a:off x="1075267" y="5452533"/>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235201" y="5460999"/>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344334" y="5452533"/>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461934" y="5461000"/>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545667" y="5461000"/>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180667" y="5452533"/>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756400" y="5452534"/>
            <a:ext cx="431800" cy="29633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965200" y="5283200"/>
            <a:ext cx="694266" cy="69426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634067" y="3716867"/>
            <a:ext cx="4443237" cy="1850164"/>
          </a:xfrm>
          <a:custGeom>
            <a:avLst/>
            <a:gdLst>
              <a:gd name="connsiteX0" fmla="*/ 4064000 w 4504266"/>
              <a:gd name="connsiteY0" fmla="*/ 0 h 1761066"/>
              <a:gd name="connsiteX1" fmla="*/ 4443237 w 4504266"/>
              <a:gd name="connsiteY1" fmla="*/ 440267 h 1761066"/>
              <a:gd name="connsiteX2" fmla="*/ 4223103 w 4504266"/>
              <a:gd name="connsiteY2" fmla="*/ 440267 h 1761066"/>
              <a:gd name="connsiteX3" fmla="*/ 2142066 w 4504266"/>
              <a:gd name="connsiteY3" fmla="*/ 1749477 h 1761066"/>
              <a:gd name="connsiteX4" fmla="*/ 3782836 w 4504266"/>
              <a:gd name="connsiteY4" fmla="*/ 440267 h 1761066"/>
              <a:gd name="connsiteX5" fmla="*/ 3562704 w 4504266"/>
              <a:gd name="connsiteY5" fmla="*/ 440267 h 1761066"/>
              <a:gd name="connsiteX6" fmla="*/ 4064000 w 4504266"/>
              <a:gd name="connsiteY6" fmla="*/ 0 h 1761066"/>
              <a:gd name="connsiteX0" fmla="*/ 1921933 w 4504266"/>
              <a:gd name="connsiteY0" fmla="*/ 1761066 h 1761066"/>
              <a:gd name="connsiteX1" fmla="*/ 0 w 4504266"/>
              <a:gd name="connsiteY1" fmla="*/ 0 h 1761066"/>
              <a:gd name="connsiteX2" fmla="*/ 440267 w 4504266"/>
              <a:gd name="connsiteY2" fmla="*/ 0 h 1761066"/>
              <a:gd name="connsiteX3" fmla="*/ 2362200 w 4504266"/>
              <a:gd name="connsiteY3" fmla="*/ 1761066 h 1761066"/>
              <a:gd name="connsiteX4" fmla="*/ 1921933 w 4504266"/>
              <a:gd name="connsiteY4" fmla="*/ 1761066 h 1761066"/>
              <a:gd name="connsiteX0" fmla="*/ 2142066 w 4504266"/>
              <a:gd name="connsiteY0" fmla="*/ 1749476 h 1761066"/>
              <a:gd name="connsiteX1" fmla="*/ 3782836 w 4504266"/>
              <a:gd name="connsiteY1" fmla="*/ 440266 h 1761066"/>
              <a:gd name="connsiteX2" fmla="*/ 3562704 w 4504266"/>
              <a:gd name="connsiteY2" fmla="*/ 440267 h 1761066"/>
              <a:gd name="connsiteX3" fmla="*/ 4064000 w 4504266"/>
              <a:gd name="connsiteY3" fmla="*/ 0 h 1761066"/>
              <a:gd name="connsiteX4" fmla="*/ 4443237 w 4504266"/>
              <a:gd name="connsiteY4" fmla="*/ 440267 h 1761066"/>
              <a:gd name="connsiteX5" fmla="*/ 4223103 w 4504266"/>
              <a:gd name="connsiteY5" fmla="*/ 440267 h 1761066"/>
              <a:gd name="connsiteX6" fmla="*/ 2362199 w 4504266"/>
              <a:gd name="connsiteY6" fmla="*/ 1761066 h 1761066"/>
              <a:gd name="connsiteX7" fmla="*/ 1921933 w 4504266"/>
              <a:gd name="connsiteY7" fmla="*/ 1761066 h 1761066"/>
              <a:gd name="connsiteX8" fmla="*/ 0 w 4504266"/>
              <a:gd name="connsiteY8" fmla="*/ 0 h 1761066"/>
              <a:gd name="connsiteX9" fmla="*/ 440267 w 4504266"/>
              <a:gd name="connsiteY9" fmla="*/ 0 h 1761066"/>
              <a:gd name="connsiteX10" fmla="*/ 2362200 w 4504266"/>
              <a:gd name="connsiteY10" fmla="*/ 1761066 h 1761066"/>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1921933 w 4443237"/>
              <a:gd name="connsiteY0" fmla="*/ 1761066 h 1850164"/>
              <a:gd name="connsiteX1" fmla="*/ 0 w 4443237"/>
              <a:gd name="connsiteY1" fmla="*/ 0 h 1850164"/>
              <a:gd name="connsiteX2" fmla="*/ 440267 w 4443237"/>
              <a:gd name="connsiteY2" fmla="*/ 0 h 1850164"/>
              <a:gd name="connsiteX3" fmla="*/ 2362200 w 4443237"/>
              <a:gd name="connsiteY3" fmla="*/ 1761066 h 1850164"/>
              <a:gd name="connsiteX4" fmla="*/ 1921933 w 4443237"/>
              <a:gd name="connsiteY4" fmla="*/ 1761066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0 w 4443237"/>
              <a:gd name="connsiteY8" fmla="*/ 0 h 1850164"/>
              <a:gd name="connsiteX9" fmla="*/ 2362200 w 4443237"/>
              <a:gd name="connsiteY9"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1921933 w 4443237"/>
              <a:gd name="connsiteY0" fmla="*/ 1761066 h 1850164"/>
              <a:gd name="connsiteX1" fmla="*/ 0 w 4443237"/>
              <a:gd name="connsiteY1" fmla="*/ 0 h 1850164"/>
              <a:gd name="connsiteX2" fmla="*/ 440267 w 4443237"/>
              <a:gd name="connsiteY2" fmla="*/ 0 h 1850164"/>
              <a:gd name="connsiteX3" fmla="*/ 2362200 w 4443237"/>
              <a:gd name="connsiteY3" fmla="*/ 1761066 h 1850164"/>
              <a:gd name="connsiteX4" fmla="*/ 1921933 w 4443237"/>
              <a:gd name="connsiteY4" fmla="*/ 1761066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2362200 w 4443237"/>
              <a:gd name="connsiteY0" fmla="*/ 1761066 h 1850164"/>
              <a:gd name="connsiteX1" fmla="*/ 1921933 w 4443237"/>
              <a:gd name="connsiteY1" fmla="*/ 1761066 h 1850164"/>
              <a:gd name="connsiteX2" fmla="*/ 0 w 4443237"/>
              <a:gd name="connsiteY2" fmla="*/ 0 h 1850164"/>
              <a:gd name="connsiteX3" fmla="*/ 531707 w 4443237"/>
              <a:gd name="connsiteY3" fmla="*/ 91440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4064000 w 4443237"/>
              <a:gd name="connsiteY0" fmla="*/ 0 h 1850164"/>
              <a:gd name="connsiteX1" fmla="*/ 4443237 w 4443237"/>
              <a:gd name="connsiteY1" fmla="*/ 440267 h 1850164"/>
              <a:gd name="connsiteX2" fmla="*/ 4223103 w 4443237"/>
              <a:gd name="connsiteY2" fmla="*/ 440267 h 1850164"/>
              <a:gd name="connsiteX3" fmla="*/ 2142066 w 4443237"/>
              <a:gd name="connsiteY3" fmla="*/ 1749477 h 1850164"/>
              <a:gd name="connsiteX4" fmla="*/ 3782836 w 4443237"/>
              <a:gd name="connsiteY4" fmla="*/ 440267 h 1850164"/>
              <a:gd name="connsiteX5" fmla="*/ 3562704 w 4443237"/>
              <a:gd name="connsiteY5" fmla="*/ 440267 h 1850164"/>
              <a:gd name="connsiteX6" fmla="*/ 4064000 w 4443237"/>
              <a:gd name="connsiteY6" fmla="*/ 0 h 1850164"/>
              <a:gd name="connsiteX0" fmla="*/ 2362200 w 4443237"/>
              <a:gd name="connsiteY0" fmla="*/ 1761066 h 1850164"/>
              <a:gd name="connsiteX1" fmla="*/ 1921933 w 4443237"/>
              <a:gd name="connsiteY1" fmla="*/ 1761066 h 1850164"/>
              <a:gd name="connsiteX2" fmla="*/ 0 w 4443237"/>
              <a:gd name="connsiteY2" fmla="*/ 0 h 1850164"/>
              <a:gd name="connsiteX0" fmla="*/ 2142066 w 4443237"/>
              <a:gd name="connsiteY0" fmla="*/ 1749476 h 1850164"/>
              <a:gd name="connsiteX1" fmla="*/ 3782836 w 4443237"/>
              <a:gd name="connsiteY1" fmla="*/ 440266 h 1850164"/>
              <a:gd name="connsiteX2" fmla="*/ 3562704 w 4443237"/>
              <a:gd name="connsiteY2" fmla="*/ 440267 h 1850164"/>
              <a:gd name="connsiteX3" fmla="*/ 4064000 w 4443237"/>
              <a:gd name="connsiteY3" fmla="*/ 0 h 1850164"/>
              <a:gd name="connsiteX4" fmla="*/ 4443237 w 4443237"/>
              <a:gd name="connsiteY4" fmla="*/ 440267 h 1850164"/>
              <a:gd name="connsiteX5" fmla="*/ 4223103 w 4443237"/>
              <a:gd name="connsiteY5" fmla="*/ 440267 h 1850164"/>
              <a:gd name="connsiteX6" fmla="*/ 2362199 w 4443237"/>
              <a:gd name="connsiteY6" fmla="*/ 1761066 h 1850164"/>
              <a:gd name="connsiteX7" fmla="*/ 1921933 w 4443237"/>
              <a:gd name="connsiteY7" fmla="*/ 1761066 h 1850164"/>
              <a:gd name="connsiteX8" fmla="*/ 2362200 w 4443237"/>
              <a:gd name="connsiteY8" fmla="*/ 1761066 h 1850164"/>
              <a:gd name="connsiteX0" fmla="*/ 2142067 w 2521304"/>
              <a:gd name="connsiteY0" fmla="*/ 0 h 1850164"/>
              <a:gd name="connsiteX1" fmla="*/ 2521304 w 2521304"/>
              <a:gd name="connsiteY1" fmla="*/ 440267 h 1850164"/>
              <a:gd name="connsiteX2" fmla="*/ 2301170 w 2521304"/>
              <a:gd name="connsiteY2" fmla="*/ 440267 h 1850164"/>
              <a:gd name="connsiteX3" fmla="*/ 220133 w 2521304"/>
              <a:gd name="connsiteY3" fmla="*/ 1749477 h 1850164"/>
              <a:gd name="connsiteX4" fmla="*/ 1860903 w 2521304"/>
              <a:gd name="connsiteY4" fmla="*/ 440267 h 1850164"/>
              <a:gd name="connsiteX5" fmla="*/ 1640771 w 2521304"/>
              <a:gd name="connsiteY5" fmla="*/ 440267 h 1850164"/>
              <a:gd name="connsiteX6" fmla="*/ 2142067 w 2521304"/>
              <a:gd name="connsiteY6" fmla="*/ 0 h 1850164"/>
              <a:gd name="connsiteX0" fmla="*/ 440267 w 2521304"/>
              <a:gd name="connsiteY0" fmla="*/ 1761066 h 1850164"/>
              <a:gd name="connsiteX1" fmla="*/ 0 w 2521304"/>
              <a:gd name="connsiteY1" fmla="*/ 1761066 h 1850164"/>
              <a:gd name="connsiteX0" fmla="*/ 220133 w 2521304"/>
              <a:gd name="connsiteY0" fmla="*/ 1749476 h 1850164"/>
              <a:gd name="connsiteX1" fmla="*/ 1860903 w 2521304"/>
              <a:gd name="connsiteY1" fmla="*/ 440266 h 1850164"/>
              <a:gd name="connsiteX2" fmla="*/ 1640771 w 2521304"/>
              <a:gd name="connsiteY2" fmla="*/ 440267 h 1850164"/>
              <a:gd name="connsiteX3" fmla="*/ 2142067 w 2521304"/>
              <a:gd name="connsiteY3" fmla="*/ 0 h 1850164"/>
              <a:gd name="connsiteX4" fmla="*/ 2521304 w 2521304"/>
              <a:gd name="connsiteY4" fmla="*/ 440267 h 1850164"/>
              <a:gd name="connsiteX5" fmla="*/ 2301170 w 2521304"/>
              <a:gd name="connsiteY5" fmla="*/ 440267 h 1850164"/>
              <a:gd name="connsiteX6" fmla="*/ 440266 w 2521304"/>
              <a:gd name="connsiteY6" fmla="*/ 1761066 h 1850164"/>
              <a:gd name="connsiteX7" fmla="*/ 0 w 2521304"/>
              <a:gd name="connsiteY7" fmla="*/ 1761066 h 1850164"/>
              <a:gd name="connsiteX8" fmla="*/ 440267 w 2521304"/>
              <a:gd name="connsiteY8" fmla="*/ 1761066 h 18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04" h="1850164" stroke="0" extrusionOk="0">
                <a:moveTo>
                  <a:pt x="2142067" y="0"/>
                </a:moveTo>
                <a:lnTo>
                  <a:pt x="2521304" y="440267"/>
                </a:lnTo>
                <a:lnTo>
                  <a:pt x="2301170" y="440267"/>
                </a:lnTo>
                <a:cubicBezTo>
                  <a:pt x="2061326" y="1291428"/>
                  <a:pt x="1173195" y="1850164"/>
                  <a:pt x="220133" y="1749477"/>
                </a:cubicBezTo>
                <a:cubicBezTo>
                  <a:pt x="1009935" y="1666038"/>
                  <a:pt x="1662145" y="1145624"/>
                  <a:pt x="1860903" y="440267"/>
                </a:cubicBezTo>
                <a:lnTo>
                  <a:pt x="1640771" y="440267"/>
                </a:lnTo>
                <a:lnTo>
                  <a:pt x="2142067" y="0"/>
                </a:lnTo>
                <a:close/>
              </a:path>
              <a:path w="2521304" h="1850164" fill="darkenLess" stroke="0" extrusionOk="0">
                <a:moveTo>
                  <a:pt x="440267" y="1761066"/>
                </a:moveTo>
                <a:lnTo>
                  <a:pt x="0" y="1761066"/>
                </a:lnTo>
              </a:path>
              <a:path w="2521304" h="1850164" fill="none" extrusionOk="0">
                <a:moveTo>
                  <a:pt x="220133" y="1749476"/>
                </a:moveTo>
                <a:cubicBezTo>
                  <a:pt x="1009935" y="1666037"/>
                  <a:pt x="1662145" y="1145623"/>
                  <a:pt x="1860903" y="440266"/>
                </a:cubicBezTo>
                <a:lnTo>
                  <a:pt x="1640771" y="440267"/>
                </a:lnTo>
                <a:lnTo>
                  <a:pt x="2142067" y="0"/>
                </a:lnTo>
                <a:lnTo>
                  <a:pt x="2521304" y="440267"/>
                </a:lnTo>
                <a:lnTo>
                  <a:pt x="2301170" y="440267"/>
                </a:lnTo>
                <a:cubicBezTo>
                  <a:pt x="2082070" y="1217810"/>
                  <a:pt x="1316665" y="1761066"/>
                  <a:pt x="440266" y="1761066"/>
                </a:cubicBezTo>
                <a:lnTo>
                  <a:pt x="0" y="1761066"/>
                </a:lnTo>
                <a:lnTo>
                  <a:pt x="440267" y="176106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448014" y="2941935"/>
            <a:ext cx="8380344" cy="1415772"/>
          </a:xfrm>
          <a:prstGeom prst="rect">
            <a:avLst/>
          </a:prstGeom>
          <a:noFill/>
        </p:spPr>
        <p:txBody>
          <a:bodyPr wrap="none" lIns="91440" tIns="45720" rIns="91440" bIns="45720">
            <a:spAutoFit/>
          </a:bodyPr>
          <a:lstStyle/>
          <a:p>
            <a:r>
              <a:rPr lang="en-US" sz="3200" b="1" dirty="0" err="1" smtClean="0">
                <a:ln w="18000">
                  <a:solidFill>
                    <a:srgbClr val="0000FF"/>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rPr>
              <a:t>tideTools</a:t>
            </a:r>
            <a:endParaRPr lang="en-US" sz="3200" b="1" dirty="0" smtClean="0">
              <a:ln w="18000">
                <a:solidFill>
                  <a:srgbClr val="0000FF"/>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endParaRPr>
          </a:p>
          <a:p>
            <a:pPr algn="ctr"/>
            <a:r>
              <a:rPr lang="en-US" sz="5400" b="1" dirty="0" smtClean="0">
                <a:ln w="18000">
                  <a:solidFill>
                    <a:srgbClr val="0000FF"/>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rPr>
              <a:t>can</a:t>
            </a:r>
            <a:r>
              <a:rPr lang="en-US" sz="5400" b="1" dirty="0" smtClean="0">
                <a:ln w="18000">
                  <a:solidFill>
                    <a:schemeClr val="accent2">
                      <a:satMod val="140000"/>
                    </a:schemeClr>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rPr>
              <a:t> </a:t>
            </a:r>
            <a:r>
              <a:rPr lang="en-US" sz="5400" b="1" dirty="0" smtClean="0">
                <a:ln w="18000">
                  <a:solidFill>
                    <a:schemeClr val="accent2">
                      <a:satMod val="140000"/>
                    </a:schemeClr>
                  </a:solidFill>
                  <a:prstDash val="solid"/>
                  <a:miter lim="800000"/>
                </a:ln>
                <a:solidFill>
                  <a:srgbClr val="FFA2FB"/>
                </a:solidFill>
                <a:effectLst>
                  <a:glow rad="101600">
                    <a:schemeClr val="accent5">
                      <a:alpha val="75000"/>
                    </a:schemeClr>
                  </a:glow>
                  <a:outerShdw blurRad="25500" dist="23000" dir="7020000" algn="tl">
                    <a:srgbClr val="000000">
                      <a:alpha val="50000"/>
                    </a:srgbClr>
                  </a:outerShdw>
                </a:effectLst>
              </a:rPr>
              <a:t>NOT </a:t>
            </a:r>
            <a:r>
              <a:rPr lang="en-US" sz="5400" b="1" dirty="0" smtClean="0">
                <a:ln w="18000">
                  <a:solidFill>
                    <a:srgbClr val="0000FF"/>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rPr>
              <a:t>fix this problem</a:t>
            </a:r>
            <a:endParaRPr lang="en-US" sz="5400" b="1" cap="none" spc="0" dirty="0">
              <a:ln w="18000">
                <a:solidFill>
                  <a:srgbClr val="0000FF"/>
                </a:solidFill>
                <a:prstDash val="solid"/>
                <a:miter lim="800000"/>
              </a:ln>
              <a:solidFill>
                <a:srgbClr val="AD99FF"/>
              </a:solidFill>
              <a:effectLst>
                <a:glow rad="101600">
                  <a:schemeClr val="accent5">
                    <a:alpha val="75000"/>
                  </a:schemeClr>
                </a:glow>
                <a:outerShdw blurRad="25500" dist="23000" dir="7020000" algn="tl">
                  <a:srgbClr val="000000">
                    <a:alpha val="50000"/>
                  </a:srgbClr>
                </a:outerShdw>
              </a:effectLst>
            </a:endParaRPr>
          </a:p>
        </p:txBody>
      </p:sp>
      <p:sp>
        <p:nvSpPr>
          <p:cNvPr id="17" name="TextBox 16"/>
          <p:cNvSpPr txBox="1"/>
          <p:nvPr/>
        </p:nvSpPr>
        <p:spPr>
          <a:xfrm>
            <a:off x="-279400" y="4838700"/>
            <a:ext cx="184666" cy="369332"/>
          </a:xfrm>
          <a:prstGeom prst="rect">
            <a:avLst/>
          </a:prstGeom>
          <a:noFill/>
        </p:spPr>
        <p:txBody>
          <a:bodyPr wrap="none" rtlCol="0">
            <a:spAutoFit/>
          </a:bodyPr>
          <a:lstStyle/>
          <a:p>
            <a:endParaRPr lang="en-US" dirty="0"/>
          </a:p>
        </p:txBody>
      </p:sp>
      <p:sp>
        <p:nvSpPr>
          <p:cNvPr id="2" name="TextBox 1"/>
          <p:cNvSpPr txBox="1"/>
          <p:nvPr/>
        </p:nvSpPr>
        <p:spPr>
          <a:xfrm>
            <a:off x="457200" y="438150"/>
            <a:ext cx="2266950" cy="1200329"/>
          </a:xfrm>
          <a:prstGeom prst="rect">
            <a:avLst/>
          </a:prstGeom>
          <a:noFill/>
        </p:spPr>
        <p:txBody>
          <a:bodyPr wrap="square" rtlCol="0">
            <a:spAutoFit/>
          </a:bodyPr>
          <a:lstStyle/>
          <a:p>
            <a:r>
              <a:rPr lang="en-US" dirty="0" smtClean="0"/>
              <a:t>Clipped data resulting from poor tide station installation</a:t>
            </a:r>
            <a:endParaRPr lang="en-US" dirty="0"/>
          </a:p>
        </p:txBody>
      </p:sp>
      <p:cxnSp>
        <p:nvCxnSpPr>
          <p:cNvPr id="18" name="Straight Arrow Connector 17"/>
          <p:cNvCxnSpPr/>
          <p:nvPr/>
        </p:nvCxnSpPr>
        <p:spPr>
          <a:xfrm>
            <a:off x="2571750" y="1219200"/>
            <a:ext cx="3721100" cy="193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30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par>
                          <p:cTn id="30" fill="hold">
                            <p:stCondLst>
                              <p:cond delay="4500"/>
                            </p:stCondLst>
                            <p:childTnLst>
                              <p:par>
                                <p:cTn id="31" presetID="22" presetClass="entr" presetSubtype="4"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par>
                          <p:cTn id="34" fill="hold">
                            <p:stCondLst>
                              <p:cond delay="5000"/>
                            </p:stCondLst>
                            <p:childTnLst>
                              <p:par>
                                <p:cTn id="35" presetID="2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828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3484563"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6933" y="28850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11350" y="20828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3967163" y="5667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433" y="30755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764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4437063" y="5540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333" y="24278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3250" y="20764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4906963"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133" y="26056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20320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5351463"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663" y="26050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7" name="Oval 56"/>
          <p:cNvSpPr/>
          <p:nvPr/>
        </p:nvSpPr>
        <p:spPr>
          <a:xfrm>
            <a:off x="6938433" y="27453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Click="0" advTm="500">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a:ln>
            <a:solidFill>
              <a:srgbClr val="FFFF00"/>
            </a:solidFill>
          </a:ln>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5950" y="20510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5" name="Double Bracket 44"/>
          <p:cNvSpPr/>
          <p:nvPr/>
        </p:nvSpPr>
        <p:spPr>
          <a:xfrm>
            <a:off x="5854700" y="579438"/>
            <a:ext cx="32893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663" y="26050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7" name="Oval 56"/>
          <p:cNvSpPr/>
          <p:nvPr/>
        </p:nvSpPr>
        <p:spPr>
          <a:xfrm>
            <a:off x="69389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8" name="Oval 57"/>
          <p:cNvSpPr/>
          <p:nvPr/>
        </p:nvSpPr>
        <p:spPr>
          <a:xfrm>
            <a:off x="7382933" y="2567516"/>
            <a:ext cx="152400" cy="152400"/>
          </a:xfrm>
          <a:prstGeom prst="ellipse">
            <a:avLst/>
          </a:prstGeom>
          <a:effectLst>
            <a:glow rad="1905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advTm="1000">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316230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11350" y="205105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663" y="26050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7" name="Oval 56"/>
          <p:cNvSpPr/>
          <p:nvPr/>
        </p:nvSpPr>
        <p:spPr>
          <a:xfrm>
            <a:off x="69389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8" name="Oval 57"/>
          <p:cNvSpPr/>
          <p:nvPr/>
        </p:nvSpPr>
        <p:spPr>
          <a:xfrm>
            <a:off x="7383463" y="2566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33400" y="31623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11350" y="20701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663" y="26050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7" name="Oval 56"/>
          <p:cNvSpPr/>
          <p:nvPr/>
        </p:nvSpPr>
        <p:spPr>
          <a:xfrm>
            <a:off x="69389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8" name="Oval 57"/>
          <p:cNvSpPr/>
          <p:nvPr/>
        </p:nvSpPr>
        <p:spPr>
          <a:xfrm>
            <a:off x="7383463" y="2566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584200" y="1358900"/>
            <a:ext cx="8267700" cy="2197100"/>
          </a:xfrm>
          <a:custGeom>
            <a:avLst/>
            <a:gdLst>
              <a:gd name="connsiteX0" fmla="*/ 0 w 8267700"/>
              <a:gd name="connsiteY0" fmla="*/ 1892300 h 2197100"/>
              <a:gd name="connsiteX1" fmla="*/ 482600 w 8267700"/>
              <a:gd name="connsiteY1" fmla="*/ 990600 h 2197100"/>
              <a:gd name="connsiteX2" fmla="*/ 901700 w 8267700"/>
              <a:gd name="connsiteY2" fmla="*/ 1638300 h 2197100"/>
              <a:gd name="connsiteX3" fmla="*/ 901700 w 8267700"/>
              <a:gd name="connsiteY3" fmla="*/ 1625600 h 2197100"/>
              <a:gd name="connsiteX4" fmla="*/ 1409700 w 8267700"/>
              <a:gd name="connsiteY4" fmla="*/ 1003300 h 2197100"/>
              <a:gd name="connsiteX5" fmla="*/ 1828800 w 8267700"/>
              <a:gd name="connsiteY5" fmla="*/ 203200 h 2197100"/>
              <a:gd name="connsiteX6" fmla="*/ 2324100 w 8267700"/>
              <a:gd name="connsiteY6" fmla="*/ 1828800 h 2197100"/>
              <a:gd name="connsiteX7" fmla="*/ 2324100 w 8267700"/>
              <a:gd name="connsiteY7" fmla="*/ 1803400 h 2197100"/>
              <a:gd name="connsiteX8" fmla="*/ 2743200 w 8267700"/>
              <a:gd name="connsiteY8" fmla="*/ 673100 h 2197100"/>
              <a:gd name="connsiteX9" fmla="*/ 3225800 w 8267700"/>
              <a:gd name="connsiteY9" fmla="*/ 1295400 h 2197100"/>
              <a:gd name="connsiteX10" fmla="*/ 3683000 w 8267700"/>
              <a:gd name="connsiteY10" fmla="*/ 1155700 h 2197100"/>
              <a:gd name="connsiteX11" fmla="*/ 4140200 w 8267700"/>
              <a:gd name="connsiteY11" fmla="*/ 2197100 h 2197100"/>
              <a:gd name="connsiteX12" fmla="*/ 4572000 w 8267700"/>
              <a:gd name="connsiteY12" fmla="*/ 1282700 h 2197100"/>
              <a:gd name="connsiteX13" fmla="*/ 5092700 w 8267700"/>
              <a:gd name="connsiteY13" fmla="*/ 685800 h 2197100"/>
              <a:gd name="connsiteX14" fmla="*/ 5473700 w 8267700"/>
              <a:gd name="connsiteY14" fmla="*/ 1828800 h 2197100"/>
              <a:gd name="connsiteX15" fmla="*/ 5969000 w 8267700"/>
              <a:gd name="connsiteY15" fmla="*/ 990600 h 2197100"/>
              <a:gd name="connsiteX16" fmla="*/ 6400800 w 8267700"/>
              <a:gd name="connsiteY16" fmla="*/ 2019300 h 2197100"/>
              <a:gd name="connsiteX17" fmla="*/ 6870700 w 8267700"/>
              <a:gd name="connsiteY17" fmla="*/ 0 h 2197100"/>
              <a:gd name="connsiteX18" fmla="*/ 7327900 w 8267700"/>
              <a:gd name="connsiteY18" fmla="*/ 774700 h 2197100"/>
              <a:gd name="connsiteX19" fmla="*/ 7772400 w 8267700"/>
              <a:gd name="connsiteY19" fmla="*/ 927100 h 2197100"/>
              <a:gd name="connsiteX20" fmla="*/ 8267700 w 8267700"/>
              <a:gd name="connsiteY20" fmla="*/ 1308100 h 2197100"/>
              <a:gd name="connsiteX0" fmla="*/ 0 w 8267700"/>
              <a:gd name="connsiteY0" fmla="*/ 1892300 h 2197100"/>
              <a:gd name="connsiteX1" fmla="*/ 482600 w 8267700"/>
              <a:gd name="connsiteY1" fmla="*/ 990600 h 2197100"/>
              <a:gd name="connsiteX2" fmla="*/ 901700 w 8267700"/>
              <a:gd name="connsiteY2" fmla="*/ 1638300 h 2197100"/>
              <a:gd name="connsiteX3" fmla="*/ 901700 w 8267700"/>
              <a:gd name="connsiteY3" fmla="*/ 1625600 h 2197100"/>
              <a:gd name="connsiteX4" fmla="*/ 1409700 w 8267700"/>
              <a:gd name="connsiteY4" fmla="*/ 793750 h 2197100"/>
              <a:gd name="connsiteX5" fmla="*/ 1828800 w 8267700"/>
              <a:gd name="connsiteY5" fmla="*/ 203200 h 2197100"/>
              <a:gd name="connsiteX6" fmla="*/ 2324100 w 8267700"/>
              <a:gd name="connsiteY6" fmla="*/ 1828800 h 2197100"/>
              <a:gd name="connsiteX7" fmla="*/ 2324100 w 8267700"/>
              <a:gd name="connsiteY7" fmla="*/ 1803400 h 2197100"/>
              <a:gd name="connsiteX8" fmla="*/ 2743200 w 8267700"/>
              <a:gd name="connsiteY8" fmla="*/ 673100 h 2197100"/>
              <a:gd name="connsiteX9" fmla="*/ 3225800 w 8267700"/>
              <a:gd name="connsiteY9" fmla="*/ 1295400 h 2197100"/>
              <a:gd name="connsiteX10" fmla="*/ 3683000 w 8267700"/>
              <a:gd name="connsiteY10" fmla="*/ 1155700 h 2197100"/>
              <a:gd name="connsiteX11" fmla="*/ 4140200 w 8267700"/>
              <a:gd name="connsiteY11" fmla="*/ 2197100 h 2197100"/>
              <a:gd name="connsiteX12" fmla="*/ 4572000 w 8267700"/>
              <a:gd name="connsiteY12" fmla="*/ 1282700 h 2197100"/>
              <a:gd name="connsiteX13" fmla="*/ 5092700 w 8267700"/>
              <a:gd name="connsiteY13" fmla="*/ 685800 h 2197100"/>
              <a:gd name="connsiteX14" fmla="*/ 5473700 w 8267700"/>
              <a:gd name="connsiteY14" fmla="*/ 1828800 h 2197100"/>
              <a:gd name="connsiteX15" fmla="*/ 5969000 w 8267700"/>
              <a:gd name="connsiteY15" fmla="*/ 990600 h 2197100"/>
              <a:gd name="connsiteX16" fmla="*/ 6400800 w 8267700"/>
              <a:gd name="connsiteY16" fmla="*/ 2019300 h 2197100"/>
              <a:gd name="connsiteX17" fmla="*/ 6870700 w 8267700"/>
              <a:gd name="connsiteY17" fmla="*/ 0 h 2197100"/>
              <a:gd name="connsiteX18" fmla="*/ 7327900 w 8267700"/>
              <a:gd name="connsiteY18" fmla="*/ 774700 h 2197100"/>
              <a:gd name="connsiteX19" fmla="*/ 7772400 w 8267700"/>
              <a:gd name="connsiteY19" fmla="*/ 927100 h 2197100"/>
              <a:gd name="connsiteX20" fmla="*/ 8267700 w 8267700"/>
              <a:gd name="connsiteY20" fmla="*/ 1308100 h 219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67700" h="2197100">
                <a:moveTo>
                  <a:pt x="0" y="1892300"/>
                </a:moveTo>
                <a:lnTo>
                  <a:pt x="482600" y="990600"/>
                </a:lnTo>
                <a:cubicBezTo>
                  <a:pt x="622300" y="1206500"/>
                  <a:pt x="760048" y="1423676"/>
                  <a:pt x="901700" y="1638300"/>
                </a:cubicBezTo>
                <a:cubicBezTo>
                  <a:pt x="904032" y="1641833"/>
                  <a:pt x="901700" y="1629833"/>
                  <a:pt x="901700" y="1625600"/>
                </a:cubicBezTo>
                <a:lnTo>
                  <a:pt x="1409700" y="793750"/>
                </a:lnTo>
                <a:lnTo>
                  <a:pt x="1828800" y="203200"/>
                </a:lnTo>
                <a:cubicBezTo>
                  <a:pt x="1993900" y="745067"/>
                  <a:pt x="2156607" y="1287668"/>
                  <a:pt x="2324100" y="1828800"/>
                </a:cubicBezTo>
                <a:cubicBezTo>
                  <a:pt x="2326603" y="1836888"/>
                  <a:pt x="2324100" y="1811867"/>
                  <a:pt x="2324100" y="1803400"/>
                </a:cubicBezTo>
                <a:lnTo>
                  <a:pt x="2743200" y="673100"/>
                </a:lnTo>
                <a:lnTo>
                  <a:pt x="3225800" y="1295400"/>
                </a:lnTo>
                <a:lnTo>
                  <a:pt x="3683000" y="1155700"/>
                </a:lnTo>
                <a:lnTo>
                  <a:pt x="4140200" y="2197100"/>
                </a:lnTo>
                <a:lnTo>
                  <a:pt x="4572000" y="1282700"/>
                </a:lnTo>
                <a:lnTo>
                  <a:pt x="5092700" y="685800"/>
                </a:lnTo>
                <a:lnTo>
                  <a:pt x="5473700" y="1828800"/>
                </a:lnTo>
                <a:lnTo>
                  <a:pt x="5969000" y="990600"/>
                </a:lnTo>
                <a:lnTo>
                  <a:pt x="6400800" y="2019300"/>
                </a:lnTo>
                <a:lnTo>
                  <a:pt x="6870700" y="0"/>
                </a:lnTo>
                <a:lnTo>
                  <a:pt x="7327900" y="774700"/>
                </a:lnTo>
                <a:lnTo>
                  <a:pt x="7772400" y="927100"/>
                </a:lnTo>
                <a:lnTo>
                  <a:pt x="8267700" y="1308100"/>
                </a:lnTo>
              </a:path>
            </a:pathLst>
          </a:custGeom>
          <a:effectLst>
            <a:glow rad="63500">
              <a:schemeClr val="accent1">
                <a:lumMod val="75000"/>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1" name="Freeform 60"/>
          <p:cNvSpPr/>
          <p:nvPr/>
        </p:nvSpPr>
        <p:spPr>
          <a:xfrm>
            <a:off x="1968500" y="2362200"/>
            <a:ext cx="5486400" cy="800100"/>
          </a:xfrm>
          <a:custGeom>
            <a:avLst/>
            <a:gdLst>
              <a:gd name="connsiteX0" fmla="*/ 0 w 5486400"/>
              <a:gd name="connsiteY0" fmla="*/ 139700 h 800100"/>
              <a:gd name="connsiteX1" fmla="*/ 457200 w 5486400"/>
              <a:gd name="connsiteY1" fmla="*/ 254000 h 800100"/>
              <a:gd name="connsiteX2" fmla="*/ 939800 w 5486400"/>
              <a:gd name="connsiteY2" fmla="*/ 63500 h 800100"/>
              <a:gd name="connsiteX3" fmla="*/ 1384300 w 5486400"/>
              <a:gd name="connsiteY3" fmla="*/ 177800 h 800100"/>
              <a:gd name="connsiteX4" fmla="*/ 1828800 w 5486400"/>
              <a:gd name="connsiteY4" fmla="*/ 0 h 800100"/>
              <a:gd name="connsiteX5" fmla="*/ 2311400 w 5486400"/>
              <a:gd name="connsiteY5" fmla="*/ 444500 h 800100"/>
              <a:gd name="connsiteX6" fmla="*/ 2755900 w 5486400"/>
              <a:gd name="connsiteY6" fmla="*/ 800100 h 800100"/>
              <a:gd name="connsiteX7" fmla="*/ 3213100 w 5486400"/>
              <a:gd name="connsiteY7" fmla="*/ 584200 h 800100"/>
              <a:gd name="connsiteX8" fmla="*/ 3657600 w 5486400"/>
              <a:gd name="connsiteY8" fmla="*/ 787400 h 800100"/>
              <a:gd name="connsiteX9" fmla="*/ 4127500 w 5486400"/>
              <a:gd name="connsiteY9" fmla="*/ 139700 h 800100"/>
              <a:gd name="connsiteX10" fmla="*/ 4572000 w 5486400"/>
              <a:gd name="connsiteY10" fmla="*/ 317500 h 800100"/>
              <a:gd name="connsiteX11" fmla="*/ 5041900 w 5486400"/>
              <a:gd name="connsiteY11" fmla="*/ 457200 h 800100"/>
              <a:gd name="connsiteX12" fmla="*/ 5486400 w 5486400"/>
              <a:gd name="connsiteY12" fmla="*/ 2794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6400" h="800100">
                <a:moveTo>
                  <a:pt x="0" y="139700"/>
                </a:moveTo>
                <a:lnTo>
                  <a:pt x="457200" y="254000"/>
                </a:lnTo>
                <a:lnTo>
                  <a:pt x="939800" y="63500"/>
                </a:lnTo>
                <a:cubicBezTo>
                  <a:pt x="1388370" y="191663"/>
                  <a:pt x="1384300" y="344596"/>
                  <a:pt x="1384300" y="177800"/>
                </a:cubicBezTo>
                <a:lnTo>
                  <a:pt x="1828800" y="0"/>
                </a:lnTo>
                <a:lnTo>
                  <a:pt x="2311400" y="444500"/>
                </a:lnTo>
                <a:lnTo>
                  <a:pt x="2755900" y="800100"/>
                </a:lnTo>
                <a:lnTo>
                  <a:pt x="3213100" y="584200"/>
                </a:lnTo>
                <a:lnTo>
                  <a:pt x="3657600" y="787400"/>
                </a:lnTo>
                <a:lnTo>
                  <a:pt x="4127500" y="139700"/>
                </a:lnTo>
                <a:cubicBezTo>
                  <a:pt x="4563214" y="319112"/>
                  <a:pt x="4403642" y="317500"/>
                  <a:pt x="4572000" y="317500"/>
                </a:cubicBezTo>
                <a:lnTo>
                  <a:pt x="5041900" y="457200"/>
                </a:lnTo>
                <a:lnTo>
                  <a:pt x="5486400" y="279400"/>
                </a:lnTo>
              </a:path>
            </a:pathLst>
          </a:custGeom>
          <a:ln>
            <a:solidFill>
              <a:srgbClr val="C924D0"/>
            </a:solidFill>
          </a:ln>
          <a:effectLst>
            <a:glow rad="63500">
              <a:schemeClr val="accent6">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9576"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33400" y="31623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6950" y="22669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29146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911350" y="2070100"/>
            <a:ext cx="152400" cy="152400"/>
          </a:xfrm>
          <a:prstGeom prst="ellipse">
            <a:avLst/>
          </a:prstGeom>
          <a:solidFill>
            <a:schemeClr val="bg1"/>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1473200"/>
            <a:ext cx="152400" cy="152400"/>
          </a:xfrm>
          <a:prstGeom prst="ellipse">
            <a:avLst/>
          </a:prstGeom>
          <a:solidFill>
            <a:srgbClr val="000000"/>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06700" y="3086100"/>
            <a:ext cx="152400" cy="152400"/>
          </a:xfrm>
          <a:prstGeom prst="ellipse">
            <a:avLst/>
          </a:prstGeom>
          <a:solidFill>
            <a:srgbClr val="000000"/>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1949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25654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84650" y="2444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34925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25781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20002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0924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228600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13017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20447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21615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2590800"/>
            <a:ext cx="152400" cy="152400"/>
          </a:xfrm>
          <a:prstGeom prst="ellipse">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95650"/>
            <a:ext cx="152400" cy="152400"/>
          </a:xfrm>
          <a:prstGeom prst="ellipse">
            <a:avLst/>
          </a:prstGeom>
          <a:solidFill>
            <a:srgbClr val="00000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8" name="Oval 47"/>
          <p:cNvSpPr/>
          <p:nvPr/>
        </p:nvSpPr>
        <p:spPr>
          <a:xfrm>
            <a:off x="1903413" y="2462213"/>
            <a:ext cx="146050" cy="13335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6" name="Oval 45"/>
          <p:cNvSpPr/>
          <p:nvPr/>
        </p:nvSpPr>
        <p:spPr>
          <a:xfrm>
            <a:off x="2325688" y="254793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7" name="Oval 46"/>
          <p:cNvSpPr/>
          <p:nvPr/>
        </p:nvSpPr>
        <p:spPr>
          <a:xfrm>
            <a:off x="2824163" y="2363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9" name="Oval 48"/>
          <p:cNvSpPr/>
          <p:nvPr/>
        </p:nvSpPr>
        <p:spPr>
          <a:xfrm>
            <a:off x="3281363" y="24653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0" name="Oval 49"/>
          <p:cNvSpPr/>
          <p:nvPr/>
        </p:nvSpPr>
        <p:spPr>
          <a:xfrm>
            <a:off x="3713163" y="2300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1" name="Oval 50"/>
          <p:cNvSpPr/>
          <p:nvPr/>
        </p:nvSpPr>
        <p:spPr>
          <a:xfrm>
            <a:off x="41957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2" name="Oval 51"/>
          <p:cNvSpPr/>
          <p:nvPr/>
        </p:nvSpPr>
        <p:spPr>
          <a:xfrm>
            <a:off x="46275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3" name="Oval 52"/>
          <p:cNvSpPr/>
          <p:nvPr/>
        </p:nvSpPr>
        <p:spPr>
          <a:xfrm>
            <a:off x="5097463" y="28844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4" name="Oval 53"/>
          <p:cNvSpPr/>
          <p:nvPr/>
        </p:nvSpPr>
        <p:spPr>
          <a:xfrm>
            <a:off x="5541963" y="3074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5" name="Oval 54"/>
          <p:cNvSpPr/>
          <p:nvPr/>
        </p:nvSpPr>
        <p:spPr>
          <a:xfrm>
            <a:off x="6011863" y="24272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6" name="Oval 55"/>
          <p:cNvSpPr/>
          <p:nvPr/>
        </p:nvSpPr>
        <p:spPr>
          <a:xfrm>
            <a:off x="6443663" y="26050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7" name="Oval 56"/>
          <p:cNvSpPr/>
          <p:nvPr/>
        </p:nvSpPr>
        <p:spPr>
          <a:xfrm>
            <a:off x="6938963" y="27447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8" name="Oval 57"/>
          <p:cNvSpPr/>
          <p:nvPr/>
        </p:nvSpPr>
        <p:spPr>
          <a:xfrm>
            <a:off x="7383463" y="2566988"/>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533402" y="31665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996952" y="22711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3" name="Oval 62"/>
          <p:cNvSpPr/>
          <p:nvPr/>
        </p:nvSpPr>
        <p:spPr>
          <a:xfrm>
            <a:off x="1447802" y="29188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Oval 63"/>
          <p:cNvSpPr/>
          <p:nvPr/>
        </p:nvSpPr>
        <p:spPr>
          <a:xfrm>
            <a:off x="1911352" y="2061645"/>
            <a:ext cx="152400" cy="152400"/>
          </a:xfrm>
          <a:prstGeom prst="ellipse">
            <a:avLst/>
          </a:prstGeom>
          <a:solidFill>
            <a:schemeClr val="bg2">
              <a:lumMod val="60000"/>
              <a:lumOff val="40000"/>
            </a:schemeClr>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5" name="Oval 64"/>
          <p:cNvSpPr/>
          <p:nvPr/>
        </p:nvSpPr>
        <p:spPr>
          <a:xfrm>
            <a:off x="2343152" y="1477445"/>
            <a:ext cx="152400" cy="152400"/>
          </a:xfrm>
          <a:prstGeom prst="ellipse">
            <a:avLst/>
          </a:prstGeom>
          <a:solidFill>
            <a:schemeClr val="bg2">
              <a:lumMod val="60000"/>
              <a:lumOff val="40000"/>
            </a:schemeClr>
          </a:solidFill>
          <a:effectLst>
            <a:glow rad="1905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6" name="Oval 65"/>
          <p:cNvSpPr/>
          <p:nvPr/>
        </p:nvSpPr>
        <p:spPr>
          <a:xfrm>
            <a:off x="2806702" y="3090345"/>
            <a:ext cx="152400" cy="152400"/>
          </a:xfrm>
          <a:prstGeom prst="ellipse">
            <a:avLst/>
          </a:prstGeom>
          <a:solidFill>
            <a:schemeClr val="bg2">
              <a:lumMod val="60000"/>
              <a:lumOff val="40000"/>
            </a:schemeClr>
          </a:solidFill>
          <a:effectLst>
            <a:glow rad="101600">
              <a:schemeClr val="bg1">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7" name="Oval 66"/>
          <p:cNvSpPr/>
          <p:nvPr/>
        </p:nvSpPr>
        <p:spPr>
          <a:xfrm>
            <a:off x="3263902" y="19536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8" name="Oval 67"/>
          <p:cNvSpPr/>
          <p:nvPr/>
        </p:nvSpPr>
        <p:spPr>
          <a:xfrm>
            <a:off x="3721102" y="25696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9" name="Oval 68"/>
          <p:cNvSpPr/>
          <p:nvPr/>
        </p:nvSpPr>
        <p:spPr>
          <a:xfrm>
            <a:off x="4184652" y="24489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0" name="Oval 69"/>
          <p:cNvSpPr/>
          <p:nvPr/>
        </p:nvSpPr>
        <p:spPr>
          <a:xfrm>
            <a:off x="4648202" y="34967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1" name="Oval 70"/>
          <p:cNvSpPr/>
          <p:nvPr/>
        </p:nvSpPr>
        <p:spPr>
          <a:xfrm>
            <a:off x="5099052" y="25823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2" name="Oval 71"/>
          <p:cNvSpPr/>
          <p:nvPr/>
        </p:nvSpPr>
        <p:spPr>
          <a:xfrm>
            <a:off x="5568952" y="20044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3" name="Oval 72"/>
          <p:cNvSpPr/>
          <p:nvPr/>
        </p:nvSpPr>
        <p:spPr>
          <a:xfrm>
            <a:off x="6007102" y="30966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4" name="Oval 73"/>
          <p:cNvSpPr/>
          <p:nvPr/>
        </p:nvSpPr>
        <p:spPr>
          <a:xfrm>
            <a:off x="6464302" y="22902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5" name="Oval 74"/>
          <p:cNvSpPr/>
          <p:nvPr/>
        </p:nvSpPr>
        <p:spPr>
          <a:xfrm>
            <a:off x="7391402" y="13059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6" name="Oval 75"/>
          <p:cNvSpPr/>
          <p:nvPr/>
        </p:nvSpPr>
        <p:spPr>
          <a:xfrm>
            <a:off x="7823202" y="20489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7" name="Oval 76"/>
          <p:cNvSpPr/>
          <p:nvPr/>
        </p:nvSpPr>
        <p:spPr>
          <a:xfrm>
            <a:off x="8286752" y="22203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8" name="Oval 77"/>
          <p:cNvSpPr/>
          <p:nvPr/>
        </p:nvSpPr>
        <p:spPr>
          <a:xfrm>
            <a:off x="8750302" y="259504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79" name="Oval 78"/>
          <p:cNvSpPr/>
          <p:nvPr/>
        </p:nvSpPr>
        <p:spPr>
          <a:xfrm>
            <a:off x="6921502" y="3299895"/>
            <a:ext cx="152400" cy="1524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0"/>
                                        <p:tgtEl>
                                          <p:spTgt spid="62"/>
                                        </p:tgtEl>
                                      </p:cBhvr>
                                    </p:animEffect>
                                    <p:set>
                                      <p:cBhvr>
                                        <p:cTn id="7" dur="1" fill="hold">
                                          <p:stCondLst>
                                            <p:cond delay="4999"/>
                                          </p:stCondLst>
                                        </p:cTn>
                                        <p:tgtEl>
                                          <p:spTgt spid="6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59"/>
                                        </p:tgtEl>
                                      </p:cBhvr>
                                    </p:animEffect>
                                    <p:set>
                                      <p:cBhvr>
                                        <p:cTn id="10" dur="1" fill="hold">
                                          <p:stCondLst>
                                            <p:cond delay="1999"/>
                                          </p:stCondLst>
                                        </p:cTn>
                                        <p:tgtEl>
                                          <p:spTgt spid="5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66"/>
                                        </p:tgtEl>
                                      </p:cBhvr>
                                    </p:animEffect>
                                    <p:set>
                                      <p:cBhvr>
                                        <p:cTn id="13" dur="1" fill="hold">
                                          <p:stCondLst>
                                            <p:cond delay="1999"/>
                                          </p:stCondLst>
                                        </p:cTn>
                                        <p:tgtEl>
                                          <p:spTgt spid="6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71"/>
                                        </p:tgtEl>
                                      </p:cBhvr>
                                    </p:animEffect>
                                    <p:set>
                                      <p:cBhvr>
                                        <p:cTn id="16" dur="1" fill="hold">
                                          <p:stCondLst>
                                            <p:cond delay="1999"/>
                                          </p:stCondLst>
                                        </p:cTn>
                                        <p:tgtEl>
                                          <p:spTgt spid="7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63"/>
                                        </p:tgtEl>
                                      </p:cBhvr>
                                    </p:animEffect>
                                    <p:set>
                                      <p:cBhvr>
                                        <p:cTn id="22" dur="1" fill="hold">
                                          <p:stCondLst>
                                            <p:cond delay="1999"/>
                                          </p:stCondLst>
                                        </p:cTn>
                                        <p:tgtEl>
                                          <p:spTgt spid="6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72"/>
                                        </p:tgtEl>
                                      </p:cBhvr>
                                    </p:animEffect>
                                    <p:set>
                                      <p:cBhvr>
                                        <p:cTn id="25" dur="1" fill="hold">
                                          <p:stCondLst>
                                            <p:cond delay="1999"/>
                                          </p:stCondLst>
                                        </p:cTn>
                                        <p:tgtEl>
                                          <p:spTgt spid="7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2000"/>
                                        <p:tgtEl>
                                          <p:spTgt spid="74"/>
                                        </p:tgtEl>
                                      </p:cBhvr>
                                    </p:animEffect>
                                    <p:set>
                                      <p:cBhvr>
                                        <p:cTn id="28" dur="1" fill="hold">
                                          <p:stCondLst>
                                            <p:cond delay="1999"/>
                                          </p:stCondLst>
                                        </p:cTn>
                                        <p:tgtEl>
                                          <p:spTgt spid="74"/>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75"/>
                                        </p:tgtEl>
                                      </p:cBhvr>
                                    </p:animEffect>
                                    <p:set>
                                      <p:cBhvr>
                                        <p:cTn id="31" dur="1" fill="hold">
                                          <p:stCondLst>
                                            <p:cond delay="1999"/>
                                          </p:stCondLst>
                                        </p:cTn>
                                        <p:tgtEl>
                                          <p:spTgt spid="7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2000"/>
                                        <p:tgtEl>
                                          <p:spTgt spid="76"/>
                                        </p:tgtEl>
                                      </p:cBhvr>
                                    </p:animEffect>
                                    <p:set>
                                      <p:cBhvr>
                                        <p:cTn id="34" dur="1" fill="hold">
                                          <p:stCondLst>
                                            <p:cond delay="1999"/>
                                          </p:stCondLst>
                                        </p:cTn>
                                        <p:tgtEl>
                                          <p:spTgt spid="7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2000"/>
                                        <p:tgtEl>
                                          <p:spTgt spid="77"/>
                                        </p:tgtEl>
                                      </p:cBhvr>
                                    </p:animEffect>
                                    <p:set>
                                      <p:cBhvr>
                                        <p:cTn id="37" dur="1" fill="hold">
                                          <p:stCondLst>
                                            <p:cond delay="1999"/>
                                          </p:stCondLst>
                                        </p:cTn>
                                        <p:tgtEl>
                                          <p:spTgt spid="7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2000"/>
                                        <p:tgtEl>
                                          <p:spTgt spid="78"/>
                                        </p:tgtEl>
                                      </p:cBhvr>
                                    </p:animEffect>
                                    <p:set>
                                      <p:cBhvr>
                                        <p:cTn id="40" dur="1" fill="hold">
                                          <p:stCondLst>
                                            <p:cond delay="1999"/>
                                          </p:stCondLst>
                                        </p:cTn>
                                        <p:tgtEl>
                                          <p:spTgt spid="7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2000"/>
                                        <p:tgtEl>
                                          <p:spTgt spid="79"/>
                                        </p:tgtEl>
                                      </p:cBhvr>
                                    </p:animEffect>
                                    <p:set>
                                      <p:cBhvr>
                                        <p:cTn id="43" dur="1" fill="hold">
                                          <p:stCondLst>
                                            <p:cond delay="1999"/>
                                          </p:stCondLst>
                                        </p:cTn>
                                        <p:tgtEl>
                                          <p:spTgt spid="7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2000"/>
                                        <p:tgtEl>
                                          <p:spTgt spid="64"/>
                                        </p:tgtEl>
                                      </p:cBhvr>
                                    </p:animEffect>
                                    <p:set>
                                      <p:cBhvr>
                                        <p:cTn id="46" dur="1" fill="hold">
                                          <p:stCondLst>
                                            <p:cond delay="1999"/>
                                          </p:stCondLst>
                                        </p:cTn>
                                        <p:tgtEl>
                                          <p:spTgt spid="64"/>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2000"/>
                                        <p:tgtEl>
                                          <p:spTgt spid="73"/>
                                        </p:tgtEl>
                                      </p:cBhvr>
                                    </p:animEffect>
                                    <p:set>
                                      <p:cBhvr>
                                        <p:cTn id="49" dur="1" fill="hold">
                                          <p:stCondLst>
                                            <p:cond delay="1999"/>
                                          </p:stCondLst>
                                        </p:cTn>
                                        <p:tgtEl>
                                          <p:spTgt spid="7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000"/>
                                        <p:tgtEl>
                                          <p:spTgt spid="67"/>
                                        </p:tgtEl>
                                      </p:cBhvr>
                                    </p:animEffect>
                                    <p:set>
                                      <p:cBhvr>
                                        <p:cTn id="52" dur="1" fill="hold">
                                          <p:stCondLst>
                                            <p:cond delay="1999"/>
                                          </p:stCondLst>
                                        </p:cTn>
                                        <p:tgtEl>
                                          <p:spTgt spid="67"/>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2000"/>
                                        <p:tgtEl>
                                          <p:spTgt spid="69"/>
                                        </p:tgtEl>
                                      </p:cBhvr>
                                    </p:animEffect>
                                    <p:set>
                                      <p:cBhvr>
                                        <p:cTn id="55" dur="1" fill="hold">
                                          <p:stCondLst>
                                            <p:cond delay="1999"/>
                                          </p:stCondLst>
                                        </p:cTn>
                                        <p:tgtEl>
                                          <p:spTgt spid="6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2000"/>
                                        <p:tgtEl>
                                          <p:spTgt spid="65"/>
                                        </p:tgtEl>
                                      </p:cBhvr>
                                    </p:animEffect>
                                    <p:set>
                                      <p:cBhvr>
                                        <p:cTn id="58" dur="1" fill="hold">
                                          <p:stCondLst>
                                            <p:cond delay="1999"/>
                                          </p:stCondLst>
                                        </p:cTn>
                                        <p:tgtEl>
                                          <p:spTgt spid="65"/>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2000"/>
                                        <p:tgtEl>
                                          <p:spTgt spid="68"/>
                                        </p:tgtEl>
                                      </p:cBhvr>
                                    </p:animEffect>
                                    <p:set>
                                      <p:cBhvr>
                                        <p:cTn id="61" dur="1" fill="hold">
                                          <p:stCondLst>
                                            <p:cond delay="1999"/>
                                          </p:stCondLst>
                                        </p:cTn>
                                        <p:tgtEl>
                                          <p:spTgt spid="68"/>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2000"/>
                                        <p:tgtEl>
                                          <p:spTgt spid="70"/>
                                        </p:tgtEl>
                                      </p:cBhvr>
                                    </p:animEffect>
                                    <p:set>
                                      <p:cBhvr>
                                        <p:cTn id="64" dur="1" fill="hold">
                                          <p:stCondLst>
                                            <p:cond delay="1999"/>
                                          </p:stCondLst>
                                        </p:cTn>
                                        <p:tgtEl>
                                          <p:spTgt spid="70"/>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0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20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20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20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2000"/>
                                        <p:tgtEl>
                                          <p:spTgt spid="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2000"/>
                                        <p:tgtEl>
                                          <p:spTgt spid="5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20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2000"/>
                                        <p:tgtEl>
                                          <p:spTgt spid="5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20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2000"/>
                                        <p:tgtEl>
                                          <p:spTgt spid="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000"/>
                                        <p:tgtEl>
                                          <p:spTgt spid="4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2000"/>
                                        <p:tgtEl>
                                          <p:spTgt spid="5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2000"/>
                                        <p:tgtEl>
                                          <p:spTgt spid="5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3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1" grpId="0" animBg="1"/>
      <p:bldP spid="48"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2108200" y="1244600"/>
            <a:ext cx="4673600" cy="3136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09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2675996"/>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6266" y="3213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28934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61916" y="260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38459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38015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3450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3481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40047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3028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3111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2298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133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31771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39116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3105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26966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24532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23706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3608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3086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13186" y="331681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36173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3625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30141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31199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2973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2362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4070350"/>
            <a:ext cx="152400" cy="152400"/>
          </a:xfrm>
          <a:prstGeom prst="ellipse">
            <a:avLst/>
          </a:prstGeom>
          <a:effectLst>
            <a:glow rad="101600">
              <a:schemeClr val="accent4">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26458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2815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223731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36597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41232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28680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26458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25848" y="2673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27770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3295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5511800" y="821266"/>
            <a:ext cx="3430972" cy="369332"/>
          </a:xfrm>
          <a:prstGeom prst="rect">
            <a:avLst/>
          </a:prstGeom>
          <a:noFill/>
        </p:spPr>
        <p:txBody>
          <a:bodyPr wrap="none" rtlCol="0">
            <a:spAutoFit/>
          </a:bodyPr>
          <a:lstStyle/>
          <a:p>
            <a:r>
              <a:rPr lang="en-US" dirty="0" smtClean="0">
                <a:solidFill>
                  <a:srgbClr val="00C359"/>
                </a:solidFill>
              </a:rPr>
              <a:t>default: Boxcar moving average</a:t>
            </a:r>
            <a:endParaRPr lang="en-US" dirty="0">
              <a:solidFill>
                <a:srgbClr val="00C359"/>
              </a:solidFill>
            </a:endParaRPr>
          </a:p>
        </p:txBody>
      </p:sp>
      <p:cxnSp>
        <p:nvCxnSpPr>
          <p:cNvPr id="106" name="Straight Arrow Connector 105"/>
          <p:cNvCxnSpPr/>
          <p:nvPr/>
        </p:nvCxnSpPr>
        <p:spPr>
          <a:xfrm>
            <a:off x="4394200" y="1777999"/>
            <a:ext cx="2247900" cy="1588"/>
          </a:xfrm>
          <a:prstGeom prst="straightConnector1">
            <a:avLst/>
          </a:prstGeom>
          <a:ln>
            <a:solidFill>
              <a:srgbClr val="FFA2FB"/>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rot="10800000">
            <a:off x="2171700" y="1778000"/>
            <a:ext cx="2209800" cy="1588"/>
          </a:xfrm>
          <a:prstGeom prst="straightConnector1">
            <a:avLst/>
          </a:prstGeom>
          <a:ln>
            <a:solidFill>
              <a:srgbClr val="FFA2FB"/>
            </a:solidFill>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this talk</a:t>
            </a:r>
            <a:endParaRPr lang="en-US" dirty="0"/>
          </a:p>
        </p:txBody>
      </p:sp>
      <p:sp>
        <p:nvSpPr>
          <p:cNvPr id="3" name="TextBox 2"/>
          <p:cNvSpPr txBox="1"/>
          <p:nvPr/>
        </p:nvSpPr>
        <p:spPr>
          <a:xfrm>
            <a:off x="3340100" y="1403350"/>
            <a:ext cx="4114800" cy="1200329"/>
          </a:xfrm>
          <a:prstGeom prst="rect">
            <a:avLst/>
          </a:prstGeom>
          <a:noFill/>
        </p:spPr>
        <p:txBody>
          <a:bodyPr wrap="square" rtlCol="0">
            <a:spAutoFit/>
          </a:bodyPr>
          <a:lstStyle/>
          <a:p>
            <a:pPr marL="342900" indent="-342900">
              <a:buFont typeface="+mj-lt"/>
              <a:buAutoNum type="arabicPeriod"/>
            </a:pPr>
            <a:r>
              <a:rPr lang="en-US" dirty="0" smtClean="0"/>
              <a:t>Describe the suite of tools</a:t>
            </a:r>
          </a:p>
          <a:p>
            <a:pPr marL="342900" indent="-342900">
              <a:buFont typeface="+mj-lt"/>
              <a:buAutoNum type="arabicPeriod"/>
            </a:pPr>
            <a:r>
              <a:rPr lang="en-US" dirty="0" smtClean="0"/>
              <a:t>Describe what each tool does</a:t>
            </a:r>
          </a:p>
          <a:p>
            <a:pPr marL="342900" indent="-342900">
              <a:buFont typeface="+mj-lt"/>
              <a:buAutoNum type="arabicPeriod"/>
            </a:pPr>
            <a:r>
              <a:rPr lang="en-US" dirty="0" smtClean="0"/>
              <a:t>Explain how each tool performs its task</a:t>
            </a:r>
            <a:endParaRPr lang="en-US" dirty="0"/>
          </a:p>
        </p:txBody>
      </p:sp>
    </p:spTree>
    <p:extLst>
      <p:ext uri="{BB962C8B-B14F-4D97-AF65-F5344CB8AC3E}">
        <p14:creationId xmlns:p14="http://schemas.microsoft.com/office/powerpoint/2010/main" val="23203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2108200" y="1244600"/>
            <a:ext cx="4673600" cy="3136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09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25828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6266" y="321310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2893484"/>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61916" y="26098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384598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38015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3450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3481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40047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3028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3111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2298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1339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31771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39116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31051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269663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24532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23706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36089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308610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13186" y="331681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361738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36258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30141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31199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2973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2362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4070350"/>
            <a:ext cx="152400" cy="152400"/>
          </a:xfrm>
          <a:prstGeom prst="ellipse">
            <a:avLst/>
          </a:prstGeom>
          <a:effectLst>
            <a:glow rad="139700">
              <a:schemeClr val="accent4">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26458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2815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223731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36597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41232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2868084"/>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264583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25848" y="26733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27770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32956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5511800" y="821266"/>
            <a:ext cx="3430972" cy="369332"/>
          </a:xfrm>
          <a:prstGeom prst="rect">
            <a:avLst/>
          </a:prstGeom>
          <a:noFill/>
        </p:spPr>
        <p:txBody>
          <a:bodyPr wrap="none" rtlCol="0">
            <a:spAutoFit/>
          </a:bodyPr>
          <a:lstStyle/>
          <a:p>
            <a:r>
              <a:rPr lang="en-US" dirty="0" smtClean="0">
                <a:solidFill>
                  <a:srgbClr val="00C359"/>
                </a:solidFill>
              </a:rPr>
              <a:t>default: Boxcar moving average</a:t>
            </a:r>
            <a:endParaRPr lang="en-US" dirty="0">
              <a:solidFill>
                <a:srgbClr val="00C359"/>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3.7037E-7 L 1.11111E-6 -0.15926 " pathEditMode="relative" ptsTypes="AA">
                                      <p:cBhvr>
                                        <p:cTn id="6" dur="2000" fill="hold"/>
                                        <p:tgtEl>
                                          <p:spTgt spid="9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2108200" y="660400"/>
            <a:ext cx="4673600" cy="4102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090" name="Title 1"/>
          <p:cNvSpPr>
            <a:spLocks noGrp="1"/>
          </p:cNvSpPr>
          <p:nvPr>
            <p:ph type="title"/>
          </p:nvPr>
        </p:nvSpPr>
        <p:spPr/>
        <p:txBody>
          <a:bodyPr>
            <a:normAutofit fontScale="90000"/>
          </a:bodyPr>
          <a:lstStyle/>
          <a:p>
            <a:r>
              <a:rPr lang="en-US" smtClean="0"/>
              <a:t>tideFilter</a:t>
            </a:r>
          </a:p>
        </p:txBody>
      </p:sp>
      <p:sp>
        <p:nvSpPr>
          <p:cNvPr id="3" name="Rectangle 2"/>
          <p:cNvSpPr/>
          <p:nvPr/>
        </p:nvSpPr>
        <p:spPr>
          <a:xfrm>
            <a:off x="6080125" y="50038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86250" y="50450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25828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6266" y="321310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2893484"/>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61916" y="26098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384598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3801533"/>
            <a:ext cx="152400" cy="152400"/>
          </a:xfrm>
          <a:prstGeom prst="ellipse">
            <a:avLst/>
          </a:prstGeom>
          <a:gradFill flip="none" rotWithShape="1">
            <a:gsLst>
              <a:gs pos="0">
                <a:schemeClr val="accent1">
                  <a:tint val="50000"/>
                  <a:satMod val="300000"/>
                  <a:alpha val="31000"/>
                </a:schemeClr>
              </a:gs>
              <a:gs pos="35000">
                <a:schemeClr val="accent1">
                  <a:tint val="37000"/>
                  <a:satMod val="300000"/>
                  <a:alpha val="31000"/>
                </a:schemeClr>
              </a:gs>
              <a:gs pos="100000">
                <a:schemeClr val="accent1">
                  <a:tint val="15000"/>
                  <a:satMod val="350000"/>
                  <a:alpha val="31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3450167"/>
            <a:ext cx="152400" cy="152400"/>
          </a:xfrm>
          <a:prstGeom prst="ellipse">
            <a:avLst/>
          </a:prstGeom>
          <a:gradFill flip="none" rotWithShape="1">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3481917"/>
            <a:ext cx="152400" cy="152400"/>
          </a:xfrm>
          <a:prstGeom prst="ellipse">
            <a:avLst/>
          </a:prstGeom>
          <a:gradFill flip="none" rotWithShape="1">
            <a:gsLst>
              <a:gs pos="0">
                <a:schemeClr val="accent1">
                  <a:tint val="50000"/>
                  <a:satMod val="300000"/>
                  <a:alpha val="70000"/>
                </a:schemeClr>
              </a:gs>
              <a:gs pos="35000">
                <a:schemeClr val="accent1">
                  <a:tint val="37000"/>
                  <a:satMod val="300000"/>
                  <a:alpha val="70000"/>
                </a:schemeClr>
              </a:gs>
              <a:gs pos="100000">
                <a:schemeClr val="accent1">
                  <a:tint val="15000"/>
                  <a:satMod val="350000"/>
                  <a:alpha val="7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4004733"/>
            <a:ext cx="152400" cy="152400"/>
          </a:xfrm>
          <a:prstGeom prst="ellipse">
            <a:avLst/>
          </a:prstGeom>
          <a:gradFill flip="none" rotWithShape="1">
            <a:gsLst>
              <a:gs pos="0">
                <a:schemeClr val="accent1">
                  <a:tint val="50000"/>
                  <a:satMod val="300000"/>
                  <a:alpha val="78000"/>
                </a:schemeClr>
              </a:gs>
              <a:gs pos="35000">
                <a:schemeClr val="accent1">
                  <a:tint val="37000"/>
                  <a:satMod val="300000"/>
                  <a:alpha val="78000"/>
                </a:schemeClr>
              </a:gs>
              <a:gs pos="100000">
                <a:schemeClr val="accent1">
                  <a:tint val="15000"/>
                  <a:satMod val="350000"/>
                  <a:alpha val="7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3028950"/>
            <a:ext cx="152400" cy="152400"/>
          </a:xfrm>
          <a:prstGeom prst="ellipse">
            <a:avLst/>
          </a:prstGeom>
          <a:gradFill flip="none" rotWithShape="1">
            <a:gsLst>
              <a:gs pos="0">
                <a:schemeClr val="accent1">
                  <a:tint val="50000"/>
                  <a:satMod val="300000"/>
                  <a:alpha val="90000"/>
                </a:schemeClr>
              </a:gs>
              <a:gs pos="35000">
                <a:schemeClr val="accent1">
                  <a:tint val="37000"/>
                  <a:satMod val="300000"/>
                  <a:alpha val="90000"/>
                </a:schemeClr>
              </a:gs>
              <a:gs pos="100000">
                <a:schemeClr val="accent1">
                  <a:tint val="15000"/>
                  <a:satMod val="350000"/>
                  <a:alpha val="9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3111500"/>
            <a:ext cx="152400" cy="152400"/>
          </a:xfrm>
          <a:prstGeom prst="ellipse">
            <a:avLst/>
          </a:prstGeom>
          <a:gradFill flip="none" rotWithShape="1">
            <a:gsLst>
              <a:gs pos="0">
                <a:schemeClr val="accent1">
                  <a:tint val="50000"/>
                  <a:satMod val="300000"/>
                  <a:alpha val="90000"/>
                </a:schemeClr>
              </a:gs>
              <a:gs pos="35000">
                <a:schemeClr val="accent1">
                  <a:tint val="37000"/>
                  <a:satMod val="300000"/>
                  <a:alpha val="90000"/>
                </a:schemeClr>
              </a:gs>
              <a:gs pos="100000">
                <a:schemeClr val="accent1">
                  <a:tint val="15000"/>
                  <a:satMod val="350000"/>
                  <a:alpha val="9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2298700"/>
            <a:ext cx="152400" cy="152400"/>
          </a:xfrm>
          <a:prstGeom prst="ellipse">
            <a:avLst/>
          </a:prstGeom>
          <a:gradFill flip="none" rotWithShape="1">
            <a:gsLst>
              <a:gs pos="0">
                <a:schemeClr val="accent1">
                  <a:tint val="50000"/>
                  <a:satMod val="300000"/>
                  <a:alpha val="78000"/>
                </a:schemeClr>
              </a:gs>
              <a:gs pos="35000">
                <a:schemeClr val="accent1">
                  <a:tint val="37000"/>
                  <a:satMod val="300000"/>
                  <a:alpha val="78000"/>
                </a:schemeClr>
              </a:gs>
              <a:gs pos="100000">
                <a:schemeClr val="accent1">
                  <a:tint val="15000"/>
                  <a:satMod val="350000"/>
                  <a:alpha val="7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1339850"/>
            <a:ext cx="152400" cy="152400"/>
          </a:xfrm>
          <a:prstGeom prst="ellipse">
            <a:avLst/>
          </a:prstGeom>
          <a:gradFill flip="none" rotWithShape="1">
            <a:gsLst>
              <a:gs pos="0">
                <a:schemeClr val="accent1">
                  <a:tint val="50000"/>
                  <a:satMod val="300000"/>
                  <a:alpha val="70000"/>
                </a:schemeClr>
              </a:gs>
              <a:gs pos="35000">
                <a:schemeClr val="accent1">
                  <a:tint val="37000"/>
                  <a:satMod val="300000"/>
                  <a:alpha val="70000"/>
                </a:schemeClr>
              </a:gs>
              <a:gs pos="100000">
                <a:schemeClr val="accent1">
                  <a:tint val="15000"/>
                  <a:satMod val="350000"/>
                  <a:alpha val="7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3177117"/>
            <a:ext cx="152400" cy="152400"/>
          </a:xfrm>
          <a:prstGeom prst="ellipse">
            <a:avLst/>
          </a:prstGeom>
          <a:gradFill flip="none" rotWithShape="1">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3911600"/>
            <a:ext cx="152400" cy="152400"/>
          </a:xfrm>
          <a:prstGeom prst="ellipse">
            <a:avLst/>
          </a:prstGeom>
          <a:gradFill flip="none" rotWithShape="1">
            <a:gsLst>
              <a:gs pos="0">
                <a:schemeClr val="accent1">
                  <a:tint val="50000"/>
                  <a:satMod val="300000"/>
                  <a:alpha val="31000"/>
                </a:schemeClr>
              </a:gs>
              <a:gs pos="35000">
                <a:schemeClr val="accent1">
                  <a:tint val="37000"/>
                  <a:satMod val="300000"/>
                  <a:alpha val="31000"/>
                </a:schemeClr>
              </a:gs>
              <a:gs pos="100000">
                <a:schemeClr val="accent1">
                  <a:tint val="15000"/>
                  <a:satMod val="350000"/>
                  <a:alpha val="31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31051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269663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24532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23706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36089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26844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2684462"/>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26836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26836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26852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308610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13186" y="331681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361738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3625850"/>
            <a:ext cx="152400" cy="152400"/>
          </a:xfrm>
          <a:prstGeom prst="ellipse">
            <a:avLst/>
          </a:prstGeom>
          <a:gradFill flip="none" rotWithShape="1">
            <a:gsLst>
              <a:gs pos="0">
                <a:schemeClr val="accent1">
                  <a:tint val="50000"/>
                  <a:satMod val="300000"/>
                  <a:alpha val="15000"/>
                </a:schemeClr>
              </a:gs>
              <a:gs pos="35000">
                <a:schemeClr val="accent1">
                  <a:tint val="37000"/>
                  <a:satMod val="300000"/>
                  <a:alpha val="15000"/>
                </a:schemeClr>
              </a:gs>
              <a:gs pos="100000">
                <a:schemeClr val="accent1">
                  <a:tint val="15000"/>
                  <a:satMod val="350000"/>
                  <a:alpha val="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3014134"/>
            <a:ext cx="152400" cy="152400"/>
          </a:xfrm>
          <a:prstGeom prst="ellipse">
            <a:avLst/>
          </a:prstGeom>
          <a:gradFill flip="none" rotWithShape="1">
            <a:gsLst>
              <a:gs pos="0">
                <a:schemeClr val="accent1">
                  <a:tint val="50000"/>
                  <a:satMod val="300000"/>
                  <a:alpha val="40000"/>
                </a:schemeClr>
              </a:gs>
              <a:gs pos="35000">
                <a:schemeClr val="accent1">
                  <a:tint val="37000"/>
                  <a:satMod val="300000"/>
                  <a:alpha val="40000"/>
                </a:schemeClr>
              </a:gs>
              <a:gs pos="100000">
                <a:schemeClr val="accent1">
                  <a:tint val="15000"/>
                  <a:satMod val="350000"/>
                  <a:alpha val="4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3119967"/>
            <a:ext cx="152400" cy="152400"/>
          </a:xfrm>
          <a:prstGeom prst="ellipse">
            <a:avLst/>
          </a:prstGeom>
          <a:gradFill flip="none" rotWithShape="1">
            <a:gsLst>
              <a:gs pos="0">
                <a:schemeClr val="accent1">
                  <a:tint val="50000"/>
                  <a:satMod val="300000"/>
                  <a:alpha val="60000"/>
                </a:schemeClr>
              </a:gs>
              <a:gs pos="35000">
                <a:schemeClr val="accent1">
                  <a:tint val="37000"/>
                  <a:satMod val="300000"/>
                  <a:alpha val="60000"/>
                </a:schemeClr>
              </a:gs>
              <a:gs pos="100000">
                <a:schemeClr val="accent1">
                  <a:tint val="15000"/>
                  <a:satMod val="350000"/>
                  <a:alpha val="6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2973917"/>
            <a:ext cx="152400" cy="152400"/>
          </a:xfrm>
          <a:prstGeom prst="ellipse">
            <a:avLst/>
          </a:prstGeom>
          <a:gradFill flip="none" rotWithShape="1">
            <a:gsLst>
              <a:gs pos="0">
                <a:schemeClr val="accent1">
                  <a:tint val="50000"/>
                  <a:satMod val="300000"/>
                  <a:alpha val="75000"/>
                </a:schemeClr>
              </a:gs>
              <a:gs pos="35000">
                <a:schemeClr val="accent1">
                  <a:tint val="37000"/>
                  <a:satMod val="300000"/>
                  <a:alpha val="75000"/>
                </a:schemeClr>
              </a:gs>
              <a:gs pos="100000">
                <a:schemeClr val="accent1">
                  <a:tint val="15000"/>
                  <a:satMod val="350000"/>
                  <a:alpha val="7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2362200"/>
            <a:ext cx="152400" cy="152400"/>
          </a:xfrm>
          <a:prstGeom prst="ellipse">
            <a:avLst/>
          </a:prstGeom>
          <a:gradFill flip="none" rotWithShape="1">
            <a:gsLst>
              <a:gs pos="0">
                <a:schemeClr val="accent1">
                  <a:tint val="50000"/>
                  <a:satMod val="300000"/>
                  <a:alpha val="88000"/>
                </a:schemeClr>
              </a:gs>
              <a:gs pos="35000">
                <a:schemeClr val="accent1">
                  <a:tint val="37000"/>
                  <a:satMod val="300000"/>
                  <a:alpha val="88000"/>
                </a:schemeClr>
              </a:gs>
              <a:gs pos="100000">
                <a:schemeClr val="accent1">
                  <a:tint val="15000"/>
                  <a:satMod val="350000"/>
                  <a:alpha val="8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2645834"/>
            <a:ext cx="152400" cy="152400"/>
          </a:xfrm>
          <a:prstGeom prst="ellipse">
            <a:avLst/>
          </a:prstGeom>
          <a:gradFill flip="none" rotWithShape="1">
            <a:gsLst>
              <a:gs pos="0">
                <a:schemeClr val="accent1">
                  <a:tint val="50000"/>
                  <a:satMod val="300000"/>
                  <a:alpha val="88000"/>
                </a:schemeClr>
              </a:gs>
              <a:gs pos="35000">
                <a:schemeClr val="accent1">
                  <a:tint val="37000"/>
                  <a:satMod val="300000"/>
                  <a:alpha val="88000"/>
                </a:schemeClr>
              </a:gs>
              <a:gs pos="100000">
                <a:schemeClr val="accent1">
                  <a:tint val="15000"/>
                  <a:satMod val="350000"/>
                  <a:alpha val="8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2815167"/>
            <a:ext cx="152400" cy="152400"/>
          </a:xfrm>
          <a:prstGeom prst="ellipse">
            <a:avLst/>
          </a:prstGeom>
          <a:gradFill flip="none" rotWithShape="1">
            <a:gsLst>
              <a:gs pos="0">
                <a:schemeClr val="accent1">
                  <a:tint val="50000"/>
                  <a:satMod val="300000"/>
                  <a:alpha val="75000"/>
                </a:schemeClr>
              </a:gs>
              <a:gs pos="35000">
                <a:schemeClr val="accent1">
                  <a:tint val="37000"/>
                  <a:satMod val="300000"/>
                  <a:alpha val="75000"/>
                </a:schemeClr>
              </a:gs>
              <a:gs pos="100000">
                <a:schemeClr val="accent1">
                  <a:tint val="15000"/>
                  <a:satMod val="350000"/>
                  <a:alpha val="7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2237316"/>
            <a:ext cx="152400" cy="152400"/>
          </a:xfrm>
          <a:prstGeom prst="ellipse">
            <a:avLst/>
          </a:prstGeom>
          <a:gradFill flip="none" rotWithShape="1">
            <a:gsLst>
              <a:gs pos="0">
                <a:schemeClr val="accent1">
                  <a:tint val="50000"/>
                  <a:satMod val="300000"/>
                  <a:alpha val="60000"/>
                </a:schemeClr>
              </a:gs>
              <a:gs pos="35000">
                <a:schemeClr val="accent1">
                  <a:tint val="37000"/>
                  <a:satMod val="300000"/>
                  <a:alpha val="60000"/>
                </a:schemeClr>
              </a:gs>
              <a:gs pos="100000">
                <a:schemeClr val="accent1">
                  <a:tint val="15000"/>
                  <a:satMod val="350000"/>
                  <a:alpha val="6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3659717"/>
            <a:ext cx="152400" cy="152400"/>
          </a:xfrm>
          <a:prstGeom prst="ellipse">
            <a:avLst/>
          </a:prstGeom>
          <a:gradFill flip="none" rotWithShape="1">
            <a:gsLst>
              <a:gs pos="0">
                <a:schemeClr val="accent1">
                  <a:tint val="50000"/>
                  <a:satMod val="300000"/>
                  <a:alpha val="40000"/>
                </a:schemeClr>
              </a:gs>
              <a:gs pos="35000">
                <a:schemeClr val="accent1">
                  <a:tint val="37000"/>
                  <a:satMod val="300000"/>
                  <a:alpha val="40000"/>
                </a:schemeClr>
              </a:gs>
              <a:gs pos="100000">
                <a:schemeClr val="accent1">
                  <a:tint val="15000"/>
                  <a:satMod val="350000"/>
                  <a:alpha val="4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4123267"/>
            <a:ext cx="152400" cy="152400"/>
          </a:xfrm>
          <a:prstGeom prst="ellipse">
            <a:avLst/>
          </a:prstGeom>
          <a:gradFill flip="none" rotWithShape="1">
            <a:gsLst>
              <a:gs pos="0">
                <a:schemeClr val="accent1">
                  <a:tint val="50000"/>
                  <a:satMod val="300000"/>
                  <a:alpha val="15000"/>
                </a:schemeClr>
              </a:gs>
              <a:gs pos="35000">
                <a:schemeClr val="accent1">
                  <a:tint val="37000"/>
                  <a:satMod val="300000"/>
                  <a:alpha val="15000"/>
                </a:schemeClr>
              </a:gs>
              <a:gs pos="100000">
                <a:schemeClr val="accent1">
                  <a:tint val="15000"/>
                  <a:satMod val="350000"/>
                  <a:alpha val="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2868084"/>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264583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25848" y="26733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27770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329565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5511800" y="821266"/>
            <a:ext cx="2862232" cy="369332"/>
          </a:xfrm>
          <a:prstGeom prst="rect">
            <a:avLst/>
          </a:prstGeom>
          <a:noFill/>
        </p:spPr>
        <p:txBody>
          <a:bodyPr wrap="none" rtlCol="0">
            <a:spAutoFit/>
          </a:bodyPr>
          <a:lstStyle/>
          <a:p>
            <a:pPr algn="r"/>
            <a:r>
              <a:rPr lang="en-US" dirty="0" smtClean="0">
                <a:solidFill>
                  <a:srgbClr val="00C359"/>
                </a:solidFill>
              </a:rPr>
              <a:t>Weighted moving average</a:t>
            </a:r>
            <a:endParaRPr lang="en-US" dirty="0">
              <a:solidFill>
                <a:srgbClr val="00C359"/>
              </a:solidFill>
            </a:endParaRPr>
          </a:p>
        </p:txBody>
      </p:sp>
      <p:sp>
        <p:nvSpPr>
          <p:cNvPr id="105" name="Oval 104"/>
          <p:cNvSpPr/>
          <p:nvPr/>
        </p:nvSpPr>
        <p:spPr>
          <a:xfrm>
            <a:off x="4314392" y="2918883"/>
            <a:ext cx="152400" cy="152400"/>
          </a:xfrm>
          <a:prstGeom prst="ellipse">
            <a:avLst/>
          </a:prstGeom>
          <a:solidFill>
            <a:schemeClr val="bg1"/>
          </a:solidFill>
          <a:effectLst>
            <a:glow rad="139700">
              <a:schemeClr val="accent4">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4070350"/>
            <a:ext cx="152400" cy="152400"/>
          </a:xfrm>
          <a:prstGeom prst="ellipse">
            <a:avLst/>
          </a:prstGeom>
          <a:effectLst>
            <a:glow rad="1397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4.07407E-6 L -1.11111E-6 -0.2 " pathEditMode="relative" ptsTypes="AA">
                                      <p:cBhvr>
                                        <p:cTn id="6" dur="2000" fill="hold"/>
                                        <p:tgtEl>
                                          <p:spTgt spid="9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1" animBg="1"/>
      <p:bldP spid="9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2"/>
          <p:cNvSpPr>
            <a:spLocks noGrp="1"/>
          </p:cNvSpPr>
          <p:nvPr>
            <p:ph type="title"/>
          </p:nvPr>
        </p:nvSpPr>
        <p:spPr/>
        <p:txBody>
          <a:bodyPr>
            <a:normAutofit fontScale="90000"/>
          </a:bodyPr>
          <a:lstStyle/>
          <a:p>
            <a:r>
              <a:rPr lang="en-US" smtClean="0"/>
              <a:t>Mont Saint-Michel</a:t>
            </a:r>
          </a:p>
        </p:txBody>
      </p:sp>
      <p:pic>
        <p:nvPicPr>
          <p:cNvPr id="111619" name="Picture 3" descr="6a01053614d678970c012875a00e2e970c-800wi.jpg"/>
          <p:cNvPicPr>
            <a:picLocks noChangeAspect="1"/>
          </p:cNvPicPr>
          <p:nvPr/>
        </p:nvPicPr>
        <p:blipFill>
          <a:blip r:embed="rId3"/>
          <a:srcRect/>
          <a:stretch>
            <a:fillRect/>
          </a:stretch>
        </p:blipFill>
        <p:spPr bwMode="auto">
          <a:xfrm>
            <a:off x="280988" y="1603375"/>
            <a:ext cx="6729412" cy="5038725"/>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p:cNvSpPr/>
          <p:nvPr/>
        </p:nvSpPr>
        <p:spPr>
          <a:xfrm rot="18773715">
            <a:off x="1369218" y="2348707"/>
            <a:ext cx="684213"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8773715">
            <a:off x="2011362" y="1733551"/>
            <a:ext cx="600075"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44"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717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6" name="Straight Connector 45"/>
          <p:cNvCxnSpPr/>
          <p:nvPr/>
        </p:nvCxnSpPr>
        <p:spPr>
          <a:xfrm>
            <a:off x="0" y="13335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0" y="34544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8" name="Double Bracket 47"/>
          <p:cNvSpPr/>
          <p:nvPr/>
        </p:nvSpPr>
        <p:spPr>
          <a:xfrm>
            <a:off x="-1358900" y="490538"/>
            <a:ext cx="63246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
        <p:nvSpPr>
          <p:cNvPr id="49" name="TextBox 48"/>
          <p:cNvSpPr txBox="1"/>
          <p:nvPr/>
        </p:nvSpPr>
        <p:spPr>
          <a:xfrm>
            <a:off x="1619250" y="4025900"/>
            <a:ext cx="3327954" cy="369332"/>
          </a:xfrm>
          <a:prstGeom prst="rect">
            <a:avLst/>
          </a:prstGeom>
          <a:noFill/>
        </p:spPr>
        <p:txBody>
          <a:bodyPr wrap="none" rtlCol="0">
            <a:spAutoFit/>
          </a:bodyPr>
          <a:lstStyle/>
          <a:p>
            <a:r>
              <a:rPr lang="en-US" dirty="0" smtClean="0"/>
              <a:t>for tides, window is 60 minutes</a:t>
            </a:r>
            <a:endParaRPr lang="en-US" dirty="0"/>
          </a:p>
        </p:txBody>
      </p:sp>
      <p:sp>
        <p:nvSpPr>
          <p:cNvPr id="2" name="TextBox 1"/>
          <p:cNvSpPr txBox="1"/>
          <p:nvPr/>
        </p:nvSpPr>
        <p:spPr>
          <a:xfrm>
            <a:off x="76200" y="565150"/>
            <a:ext cx="5746750" cy="646331"/>
          </a:xfrm>
          <a:prstGeom prst="rect">
            <a:avLst/>
          </a:prstGeom>
          <a:noFill/>
        </p:spPr>
        <p:txBody>
          <a:bodyPr wrap="square" rtlCol="0">
            <a:spAutoFit/>
          </a:bodyPr>
          <a:lstStyle/>
          <a:p>
            <a:r>
              <a:rPr lang="en-US" dirty="0" smtClean="0"/>
              <a:t>To find peaks, we look for the change of sign of the slope within an moving sample window</a:t>
            </a:r>
            <a:endParaRPr lang="en-US" dirty="0"/>
          </a:p>
        </p:txBody>
      </p:sp>
    </p:spTree>
  </p:cSld>
  <p:clrMapOvr>
    <a:masterClrMapping/>
  </p:clrMapOvr>
  <p:transition xmlns:p14="http://schemas.microsoft.com/office/powerpoint/2010/main" advTm="100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49"/>
                                        </p:tgtEl>
                                      </p:cBhvr>
                                    </p:animEffect>
                                    <p:set>
                                      <p:cBhvr>
                                        <p:cTn id="11" dur="1" fill="hold">
                                          <p:stCondLst>
                                            <p:cond delay="19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p:nvPr/>
        </p:nvSpPr>
        <p:spPr>
          <a:xfrm>
            <a:off x="2019300" y="1714500"/>
            <a:ext cx="774700" cy="774700"/>
          </a:xfrm>
          <a:prstGeom prst="ellipse">
            <a:avLst/>
          </a:prstGeom>
          <a:solidFill>
            <a:schemeClr val="bg1"/>
          </a:solidFill>
          <a:ln>
            <a:noFill/>
          </a:ln>
          <a:effectLst>
            <a:glow rad="228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ight Arrow 43"/>
          <p:cNvSpPr/>
          <p:nvPr/>
        </p:nvSpPr>
        <p:spPr>
          <a:xfrm rot="1725878">
            <a:off x="2360613" y="1778000"/>
            <a:ext cx="684212" cy="711200"/>
          </a:xfrm>
          <a:prstGeom prst="rightArrow">
            <a:avLst/>
          </a:prstGeom>
          <a:solidFill>
            <a:srgbClr val="C924D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8773715">
            <a:off x="2011362" y="1733551"/>
            <a:ext cx="600075"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671"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971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1"/>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7" name="Straight Connector 46"/>
          <p:cNvCxnSpPr/>
          <p:nvPr/>
        </p:nvCxnSpPr>
        <p:spPr>
          <a:xfrm>
            <a:off x="0" y="13208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0" y="34544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9" name="Double Bracket 48"/>
          <p:cNvSpPr/>
          <p:nvPr/>
        </p:nvSpPr>
        <p:spPr>
          <a:xfrm>
            <a:off x="-876300" y="541338"/>
            <a:ext cx="63754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p:cNvSpPr/>
          <p:nvPr/>
        </p:nvSpPr>
        <p:spPr>
          <a:xfrm rot="1725878">
            <a:off x="2805113" y="2006600"/>
            <a:ext cx="684212" cy="711200"/>
          </a:xfrm>
          <a:prstGeom prst="rightArrow">
            <a:avLst/>
          </a:prstGeom>
          <a:solidFill>
            <a:srgbClr val="C924D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649349">
            <a:off x="2232025" y="1700213"/>
            <a:ext cx="735013" cy="711200"/>
          </a:xfrm>
          <a:prstGeom prst="rightArrow">
            <a:avLst/>
          </a:prstGeom>
          <a:solidFill>
            <a:srgbClr val="C924D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692"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336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1"/>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7" name="Straight Connector 46"/>
          <p:cNvCxnSpPr/>
          <p:nvPr/>
        </p:nvCxnSpPr>
        <p:spPr>
          <a:xfrm>
            <a:off x="0" y="13335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0" y="34544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9" name="Double Bracket 48"/>
          <p:cNvSpPr/>
          <p:nvPr/>
        </p:nvSpPr>
        <p:spPr>
          <a:xfrm>
            <a:off x="330200" y="541338"/>
            <a:ext cx="54991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advTm="500">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p:nvPr/>
        </p:nvSpPr>
        <p:spPr>
          <a:xfrm>
            <a:off x="2933700" y="2070100"/>
            <a:ext cx="774700" cy="774700"/>
          </a:xfrm>
          <a:prstGeom prst="ellipse">
            <a:avLst/>
          </a:prstGeom>
          <a:solidFill>
            <a:schemeClr val="bg1"/>
          </a:solidFill>
          <a:ln>
            <a:noFill/>
          </a:ln>
          <a:effectLst>
            <a:glow rad="228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ight Arrow 43"/>
          <p:cNvSpPr/>
          <p:nvPr/>
        </p:nvSpPr>
        <p:spPr>
          <a:xfrm rot="1725878">
            <a:off x="2805113" y="2006600"/>
            <a:ext cx="684212" cy="711200"/>
          </a:xfrm>
          <a:prstGeom prst="rightArrow">
            <a:avLst/>
          </a:prstGeom>
          <a:solidFill>
            <a:srgbClr val="C924D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9547421">
            <a:off x="3222625" y="2005013"/>
            <a:ext cx="735013"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3"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46363"/>
            <a:ext cx="4537075" cy="15875"/>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1"/>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7" name="Straight Connector 46"/>
          <p:cNvCxnSpPr/>
          <p:nvPr/>
        </p:nvCxnSpPr>
        <p:spPr>
          <a:xfrm>
            <a:off x="0" y="13081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41300" y="29972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9" name="Double Bracket 48"/>
          <p:cNvSpPr/>
          <p:nvPr/>
        </p:nvSpPr>
        <p:spPr>
          <a:xfrm>
            <a:off x="876300" y="490538"/>
            <a:ext cx="5003800"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advTm="500">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p:cNvSpPr/>
          <p:nvPr/>
        </p:nvSpPr>
        <p:spPr>
          <a:xfrm rot="19035839">
            <a:off x="3719513" y="1612900"/>
            <a:ext cx="684212"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9547421">
            <a:off x="3222625" y="2005013"/>
            <a:ext cx="735013"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7764"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26463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7" name="Straight Connector 46"/>
          <p:cNvCxnSpPr/>
          <p:nvPr/>
        </p:nvCxnSpPr>
        <p:spPr>
          <a:xfrm>
            <a:off x="0" y="13081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0" y="29845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9" name="Double Bracket 48"/>
          <p:cNvSpPr/>
          <p:nvPr/>
        </p:nvSpPr>
        <p:spPr>
          <a:xfrm>
            <a:off x="1231900" y="528638"/>
            <a:ext cx="5097463"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advTm="500">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Arrow 43"/>
          <p:cNvSpPr/>
          <p:nvPr/>
        </p:nvSpPr>
        <p:spPr>
          <a:xfrm rot="19035839">
            <a:off x="3719513" y="1612900"/>
            <a:ext cx="684212"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9547421">
            <a:off x="4124325" y="1192213"/>
            <a:ext cx="735013"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88"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31670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6" name="Straight Connector 45"/>
          <p:cNvCxnSpPr/>
          <p:nvPr/>
        </p:nvCxnSpPr>
        <p:spPr>
          <a:xfrm>
            <a:off x="0" y="13081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0" y="25146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8" name="Double Bracket 47"/>
          <p:cNvSpPr/>
          <p:nvPr/>
        </p:nvSpPr>
        <p:spPr>
          <a:xfrm>
            <a:off x="1866900" y="490538"/>
            <a:ext cx="4932363"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advTm="500">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p:cNvSpPr/>
          <p:nvPr/>
        </p:nvSpPr>
        <p:spPr>
          <a:xfrm>
            <a:off x="3975100" y="673100"/>
            <a:ext cx="1498600" cy="1498600"/>
          </a:xfrm>
          <a:prstGeom prst="ellipse">
            <a:avLst/>
          </a:prstGeom>
          <a:solidFill>
            <a:schemeClr val="bg1"/>
          </a:solidFill>
          <a:ln>
            <a:noFill/>
          </a:ln>
          <a:effectLst>
            <a:glow rad="228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Oval 48"/>
          <p:cNvSpPr/>
          <p:nvPr/>
        </p:nvSpPr>
        <p:spPr>
          <a:xfrm>
            <a:off x="4318000" y="990600"/>
            <a:ext cx="774700" cy="774700"/>
          </a:xfrm>
          <a:prstGeom prst="ellipse">
            <a:avLst/>
          </a:prstGeom>
          <a:solidFill>
            <a:schemeClr val="bg1"/>
          </a:solidFill>
          <a:ln>
            <a:noFill/>
          </a:ln>
          <a:effectLst>
            <a:glow rad="228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ight Arrow 43"/>
          <p:cNvSpPr/>
          <p:nvPr/>
        </p:nvSpPr>
        <p:spPr>
          <a:xfrm rot="2843848">
            <a:off x="4620418" y="1129507"/>
            <a:ext cx="684213" cy="711200"/>
          </a:xfrm>
          <a:prstGeom prst="rightArrow">
            <a:avLst/>
          </a:prstGeom>
          <a:solidFill>
            <a:srgbClr val="C924D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ight Arrow 44"/>
          <p:cNvSpPr/>
          <p:nvPr/>
        </p:nvSpPr>
        <p:spPr>
          <a:xfrm rot="19547421">
            <a:off x="4124325" y="1192213"/>
            <a:ext cx="735013" cy="711200"/>
          </a:xfrm>
          <a:prstGeom prst="righ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9818" name="Title 1"/>
          <p:cNvSpPr>
            <a:spLocks noGrp="1"/>
          </p:cNvSpPr>
          <p:nvPr>
            <p:ph type="title"/>
          </p:nvPr>
        </p:nvSpPr>
        <p:spPr/>
        <p:txBody>
          <a:bodyPr>
            <a:normAutofit fontScale="90000"/>
          </a:bodyPr>
          <a:lstStyle/>
          <a:p>
            <a:r>
              <a:rPr lang="en-US" smtClean="0"/>
              <a:t>tidePeaks</a:t>
            </a:r>
          </a:p>
        </p:txBody>
      </p:sp>
      <p:sp>
        <p:nvSpPr>
          <p:cNvPr id="3" name="Rectangle 2"/>
          <p:cNvSpPr/>
          <p:nvPr/>
        </p:nvSpPr>
        <p:spPr>
          <a:xfrm>
            <a:off x="7500938" y="5059363"/>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2916238" y="4999038"/>
            <a:ext cx="8978901"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67669"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31670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2683669"/>
            <a:ext cx="4537075" cy="17463"/>
          </a:xfrm>
          <a:prstGeom prst="line">
            <a:avLst/>
          </a:prstGeom>
          <a:ln>
            <a:solidFill>
              <a:srgbClr val="FF0000"/>
            </a:solidFill>
          </a:ln>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26844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26836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2683670"/>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27519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4" name="Oval 23"/>
          <p:cNvSpPr/>
          <p:nvPr/>
        </p:nvSpPr>
        <p:spPr>
          <a:xfrm>
            <a:off x="533400" y="3378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5" name="Oval 24"/>
          <p:cNvSpPr/>
          <p:nvPr/>
        </p:nvSpPr>
        <p:spPr>
          <a:xfrm>
            <a:off x="996950" y="290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6" name="Oval 25"/>
          <p:cNvSpPr/>
          <p:nvPr/>
        </p:nvSpPr>
        <p:spPr>
          <a:xfrm>
            <a:off x="1447800" y="2914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1911350" y="22669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2343150" y="19558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2832100" y="20701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3263900" y="24320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3721100" y="209550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4197350" y="16573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4648200" y="1231900"/>
            <a:ext cx="152400" cy="152400"/>
          </a:xfrm>
          <a:prstGeom prst="ellipse">
            <a:avLst/>
          </a:prstGeom>
          <a:effectLst>
            <a:glow rad="228600">
              <a:schemeClr val="accent3">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5086350" y="1511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556895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6007100" y="2305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6464300" y="2286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7378700" y="1797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7823200" y="2044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8286750" y="2216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8712200" y="3035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6921500" y="20002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6" name="Straight Connector 45"/>
          <p:cNvCxnSpPr/>
          <p:nvPr/>
        </p:nvCxnSpPr>
        <p:spPr>
          <a:xfrm>
            <a:off x="0" y="1308100"/>
            <a:ext cx="9144000" cy="1588"/>
          </a:xfrm>
          <a:prstGeom prst="line">
            <a:avLst/>
          </a:prstGeom>
          <a:ln w="25400" cap="flat" cmpd="sng" algn="ctr">
            <a:solidFill>
              <a:srgbClr val="FF660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0" y="2514600"/>
            <a:ext cx="9144000" cy="1588"/>
          </a:xfrm>
          <a:prstGeom prst="line">
            <a:avLst/>
          </a:prstGeom>
          <a:ln w="25400" cap="flat" cmpd="sng" algn="ctr">
            <a:solidFill>
              <a:srgbClr val="C924D0"/>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8" name="Double Bracket 47"/>
          <p:cNvSpPr/>
          <p:nvPr/>
        </p:nvSpPr>
        <p:spPr>
          <a:xfrm>
            <a:off x="2336800" y="490538"/>
            <a:ext cx="4932363" cy="4318000"/>
          </a:xfrm>
          <a:prstGeom prst="bracketPair">
            <a:avLst/>
          </a:prstGeom>
          <a:ln>
            <a:solidFill>
              <a:srgbClr val="FF0000"/>
            </a:solidFill>
          </a:ln>
        </p:spPr>
        <p:style>
          <a:lnRef idx="2">
            <a:schemeClr val="accent1"/>
          </a:lnRef>
          <a:fillRef idx="0">
            <a:schemeClr val="accent1"/>
          </a:fillRef>
          <a:effectRef idx="1">
            <a:schemeClr val="accent1"/>
          </a:effectRef>
          <a:fontRef idx="minor">
            <a:schemeClr val="tx1"/>
          </a:fontRef>
        </p:style>
      </p:sp>
    </p:spTree>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tideTools</a:t>
            </a:r>
            <a:endParaRPr lang="en-US" dirty="0"/>
          </a:p>
        </p:txBody>
      </p:sp>
      <p:sp>
        <p:nvSpPr>
          <p:cNvPr id="3" name="TextBox 2"/>
          <p:cNvSpPr txBox="1"/>
          <p:nvPr/>
        </p:nvSpPr>
        <p:spPr>
          <a:xfrm>
            <a:off x="2603500" y="1244600"/>
            <a:ext cx="5245100" cy="4201150"/>
          </a:xfrm>
          <a:prstGeom prst="rect">
            <a:avLst/>
          </a:prstGeom>
          <a:noFill/>
        </p:spPr>
        <p:txBody>
          <a:bodyPr wrap="square" rtlCol="0">
            <a:spAutoFit/>
          </a:bodyPr>
          <a:lstStyle/>
          <a:p>
            <a:pPr marL="285750" indent="-285750">
              <a:spcAft>
                <a:spcPts val="4200"/>
              </a:spcAft>
              <a:buFont typeface="Arial"/>
              <a:buChar char="•"/>
            </a:pPr>
            <a:r>
              <a:rPr lang="en-US" dirty="0" smtClean="0"/>
              <a:t>Written entirely in the portable and freely available programing language </a:t>
            </a:r>
            <a:r>
              <a:rPr lang="en-US" dirty="0" smtClean="0">
                <a:solidFill>
                  <a:srgbClr val="FFA2FB"/>
                </a:solidFill>
              </a:rPr>
              <a:t>Python</a:t>
            </a:r>
          </a:p>
          <a:p>
            <a:pPr marL="285750" indent="-285750">
              <a:spcAft>
                <a:spcPts val="4200"/>
              </a:spcAft>
              <a:buFont typeface="Arial"/>
              <a:buChar char="•"/>
            </a:pPr>
            <a:r>
              <a:rPr lang="en-US" dirty="0" smtClean="0"/>
              <a:t>Uses the Python libraries: </a:t>
            </a:r>
            <a:r>
              <a:rPr lang="en-US" dirty="0" err="1" smtClean="0"/>
              <a:t>scipy</a:t>
            </a:r>
            <a:r>
              <a:rPr lang="en-US" dirty="0"/>
              <a:t> </a:t>
            </a:r>
            <a:r>
              <a:rPr lang="en-US" dirty="0" smtClean="0"/>
              <a:t>and </a:t>
            </a:r>
            <a:r>
              <a:rPr lang="en-US" dirty="0" err="1" smtClean="0"/>
              <a:t>matplotlib</a:t>
            </a:r>
            <a:endParaRPr lang="en-US" dirty="0" smtClean="0"/>
          </a:p>
          <a:p>
            <a:pPr marL="285750" indent="-285750">
              <a:spcAft>
                <a:spcPts val="4200"/>
              </a:spcAft>
              <a:buFont typeface="Arial"/>
              <a:buChar char="•"/>
            </a:pPr>
            <a:r>
              <a:rPr lang="en-US" dirty="0" smtClean="0"/>
              <a:t>Includes a data plotting tools “</a:t>
            </a:r>
            <a:r>
              <a:rPr lang="en-US" dirty="0" err="1" smtClean="0"/>
              <a:t>tidePlot</a:t>
            </a:r>
            <a:r>
              <a:rPr lang="en-US" dirty="0" smtClean="0"/>
              <a:t>” which performs similarly to </a:t>
            </a:r>
            <a:r>
              <a:rPr lang="en-US" dirty="0" err="1" smtClean="0"/>
              <a:t>MatLab’s</a:t>
            </a:r>
            <a:r>
              <a:rPr lang="en-US" dirty="0" smtClean="0"/>
              <a:t> plotting interface</a:t>
            </a:r>
          </a:p>
          <a:p>
            <a:pPr marL="285750" indent="-285750">
              <a:spcAft>
                <a:spcPts val="4200"/>
              </a:spcAft>
              <a:buFont typeface="Arial"/>
              <a:buChar char="•"/>
            </a:pPr>
            <a:r>
              <a:rPr lang="en-US" dirty="0" smtClean="0"/>
              <a:t>The tools are run from the command line with command line arguments and options. The only graphical interface are in the </a:t>
            </a:r>
            <a:r>
              <a:rPr lang="en-US" dirty="0" err="1" smtClean="0"/>
              <a:t>tidePlot</a:t>
            </a:r>
            <a:r>
              <a:rPr lang="en-US" smtClean="0"/>
              <a:t> program.</a:t>
            </a:r>
            <a:endParaRPr lang="en-US" dirty="0"/>
          </a:p>
        </p:txBody>
      </p:sp>
    </p:spTree>
    <p:extLst>
      <p:ext uri="{BB962C8B-B14F-4D97-AF65-F5344CB8AC3E}">
        <p14:creationId xmlns:p14="http://schemas.microsoft.com/office/powerpoint/2010/main" val="354734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Discussion</a:t>
            </a:r>
            <a:endParaRPr lang="en-US" dirty="0"/>
          </a:p>
        </p:txBody>
      </p:sp>
      <p:pic>
        <p:nvPicPr>
          <p:cNvPr id="4" name="Picture 3" descr="Awaiting_The_Evening_Tide_by_henroben_trimmed.jpg"/>
          <p:cNvPicPr>
            <a:picLocks noChangeAspect="1"/>
          </p:cNvPicPr>
          <p:nvPr/>
        </p:nvPicPr>
        <p:blipFill>
          <a:blip r:embed="rId3"/>
          <a:stretch>
            <a:fillRect/>
          </a:stretch>
        </p:blipFill>
        <p:spPr>
          <a:xfrm>
            <a:off x="0" y="854364"/>
            <a:ext cx="9144000" cy="6003636"/>
          </a:xfrm>
          <a:prstGeom prst="rect">
            <a:avLst/>
          </a:prstGeom>
        </p:spPr>
      </p:pic>
      <p:sp>
        <p:nvSpPr>
          <p:cNvPr id="5" name="TextBox 4">
            <a:hlinkClick r:id="rId4" action="ppaction://hlinksldjump"/>
          </p:cNvPr>
          <p:cNvSpPr txBox="1"/>
          <p:nvPr/>
        </p:nvSpPr>
        <p:spPr>
          <a:xfrm>
            <a:off x="2082800" y="5797550"/>
            <a:ext cx="813031" cy="369332"/>
          </a:xfrm>
          <a:prstGeom prst="rect">
            <a:avLst/>
          </a:prstGeom>
          <a:noFill/>
        </p:spPr>
        <p:txBody>
          <a:bodyPr wrap="none" rtlCol="0">
            <a:spAutoFit/>
          </a:bodyPr>
          <a:lstStyle/>
          <a:p>
            <a:r>
              <a:rPr lang="en-US" dirty="0" smtClean="0">
                <a:effectLst>
                  <a:glow rad="63500">
                    <a:schemeClr val="accent2">
                      <a:alpha val="75000"/>
                    </a:schemeClr>
                  </a:glow>
                </a:effectLst>
              </a:rPr>
              <a:t>Filters</a:t>
            </a:r>
            <a:endParaRPr lang="en-US" dirty="0">
              <a:effectLst>
                <a:glow rad="63500">
                  <a:schemeClr val="accent2">
                    <a:alpha val="75000"/>
                  </a:schemeClr>
                </a:glow>
              </a:effectLst>
            </a:endParaRPr>
          </a:p>
        </p:txBody>
      </p:sp>
      <p:sp>
        <p:nvSpPr>
          <p:cNvPr id="6" name="TextBox 5">
            <a:hlinkClick r:id="rId5" action="ppaction://hlinksldjump"/>
          </p:cNvPr>
          <p:cNvSpPr txBox="1"/>
          <p:nvPr/>
        </p:nvSpPr>
        <p:spPr>
          <a:xfrm>
            <a:off x="3208690" y="5797550"/>
            <a:ext cx="2879251" cy="369332"/>
          </a:xfrm>
          <a:prstGeom prst="rect">
            <a:avLst/>
          </a:prstGeom>
          <a:noFill/>
        </p:spPr>
        <p:txBody>
          <a:bodyPr wrap="none" rtlCol="0">
            <a:spAutoFit/>
          </a:bodyPr>
          <a:lstStyle/>
          <a:p>
            <a:r>
              <a:rPr lang="en-US" dirty="0" err="1" smtClean="0">
                <a:effectLst>
                  <a:glow rad="63500">
                    <a:schemeClr val="accent1">
                      <a:alpha val="75000"/>
                    </a:schemeClr>
                  </a:glow>
                </a:effectLst>
              </a:rPr>
              <a:t>Downsampling</a:t>
            </a:r>
            <a:r>
              <a:rPr lang="en-US" dirty="0" smtClean="0">
                <a:effectLst>
                  <a:glow rad="63500">
                    <a:schemeClr val="accent1">
                      <a:alpha val="75000"/>
                    </a:schemeClr>
                  </a:glow>
                </a:effectLst>
              </a:rPr>
              <a:t> techniques</a:t>
            </a:r>
            <a:endParaRPr lang="en-US" dirty="0">
              <a:effectLst>
                <a:glow rad="63500">
                  <a:schemeClr val="accent1">
                    <a:alpha val="75000"/>
                  </a:schemeClr>
                </a:glow>
              </a:effectLst>
            </a:endParaRPr>
          </a:p>
        </p:txBody>
      </p:sp>
      <p:sp>
        <p:nvSpPr>
          <p:cNvPr id="7" name="TextBox 6">
            <a:hlinkClick r:id="rId6" action="ppaction://hlinksldjump"/>
          </p:cNvPr>
          <p:cNvSpPr txBox="1"/>
          <p:nvPr/>
        </p:nvSpPr>
        <p:spPr>
          <a:xfrm>
            <a:off x="6426200" y="5797550"/>
            <a:ext cx="2404625" cy="369332"/>
          </a:xfrm>
          <a:prstGeom prst="rect">
            <a:avLst/>
          </a:prstGeom>
          <a:noFill/>
        </p:spPr>
        <p:txBody>
          <a:bodyPr wrap="none" rtlCol="0">
            <a:spAutoFit/>
          </a:bodyPr>
          <a:lstStyle/>
          <a:p>
            <a:r>
              <a:rPr lang="en-US" dirty="0" smtClean="0">
                <a:effectLst>
                  <a:glow rad="63500">
                    <a:schemeClr val="accent6">
                      <a:alpha val="75000"/>
                    </a:schemeClr>
                  </a:glow>
                </a:effectLst>
              </a:rPr>
              <a:t>Interpolation methods</a:t>
            </a:r>
            <a:endParaRPr lang="en-US" dirty="0">
              <a:effectLst>
                <a:glow rad="63500">
                  <a:schemeClr val="accent6">
                    <a:alpha val="75000"/>
                  </a:schemeClr>
                </a:glow>
              </a:effectLst>
            </a:endParaRPr>
          </a:p>
        </p:txBody>
      </p:sp>
      <p:sp>
        <p:nvSpPr>
          <p:cNvPr id="8" name="TextBox 7">
            <a:hlinkClick r:id="rId4" action="ppaction://hlinksldjump"/>
          </p:cNvPr>
          <p:cNvSpPr txBox="1"/>
          <p:nvPr/>
        </p:nvSpPr>
        <p:spPr>
          <a:xfrm>
            <a:off x="133350" y="5797550"/>
            <a:ext cx="1749998" cy="369332"/>
          </a:xfrm>
          <a:prstGeom prst="rect">
            <a:avLst/>
          </a:prstGeom>
          <a:noFill/>
        </p:spPr>
        <p:txBody>
          <a:bodyPr wrap="none" rtlCol="0">
            <a:spAutoFit/>
          </a:bodyPr>
          <a:lstStyle/>
          <a:p>
            <a:r>
              <a:rPr lang="en-US" dirty="0" smtClean="0">
                <a:effectLst>
                  <a:glow rad="63500">
                    <a:srgbClr val="008000">
                      <a:alpha val="75000"/>
                    </a:srgbClr>
                  </a:glow>
                </a:effectLst>
              </a:rPr>
              <a:t>Command Line</a:t>
            </a:r>
            <a:endParaRPr lang="en-US" dirty="0">
              <a:effectLst>
                <a:glow rad="63500">
                  <a:srgbClr val="008000">
                    <a:alpha val="75000"/>
                  </a:srgb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5962" y="245680"/>
            <a:ext cx="4160838" cy="1164020"/>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smtClean="0">
                <a:effectLst>
                  <a:glow rad="63500">
                    <a:schemeClr val="accent4">
                      <a:alpha val="75000"/>
                    </a:schemeClr>
                  </a:glow>
                </a:effectLst>
              </a:rPr>
              <a:t>command line</a:t>
            </a:r>
            <a:endParaRPr lang="en-US" dirty="0">
              <a:effectLst>
                <a:glow rad="63500">
                  <a:schemeClr val="accent4">
                    <a:alpha val="75000"/>
                  </a:schemeClr>
                </a:glow>
              </a:effectLst>
            </a:endParaRPr>
          </a:p>
        </p:txBody>
      </p:sp>
      <p:pic>
        <p:nvPicPr>
          <p:cNvPr id="4" name="Picture 3" descr="Screen Shot 2014-09-19 at 10.05.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0850"/>
            <a:ext cx="9144000" cy="5143500"/>
          </a:xfrm>
          <a:prstGeom prst="rect">
            <a:avLst/>
          </a:prstGeom>
        </p:spPr>
      </p:pic>
    </p:spTree>
    <p:extLst>
      <p:ext uri="{BB962C8B-B14F-4D97-AF65-F5344CB8AC3E}">
        <p14:creationId xmlns:p14="http://schemas.microsoft.com/office/powerpoint/2010/main" val="1823556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2108200" y="3140075"/>
            <a:ext cx="4673600" cy="3543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090" name="Title 1"/>
          <p:cNvSpPr>
            <a:spLocks noGrp="1"/>
          </p:cNvSpPr>
          <p:nvPr>
            <p:ph type="title"/>
          </p:nvPr>
        </p:nvSpPr>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smtClean="0">
                <a:effectLst>
                  <a:glow rad="63500">
                    <a:schemeClr val="accent4">
                      <a:alpha val="75000"/>
                    </a:schemeClr>
                  </a:glow>
                </a:effectLst>
              </a:rPr>
              <a:t>filters</a:t>
            </a:r>
          </a:p>
        </p:txBody>
      </p:sp>
      <p:cxnSp>
        <p:nvCxnSpPr>
          <p:cNvPr id="5" name="Straight Connector 4"/>
          <p:cNvCxnSpPr/>
          <p:nvPr/>
        </p:nvCxnSpPr>
        <p:spPr>
          <a:xfrm rot="5400000">
            <a:off x="-1667669"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458152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45807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6266" y="510857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478895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61916" y="450532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5741458"/>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569700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534564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537739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590020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492442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500697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419417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323532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507259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580707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500062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4592108"/>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4348692"/>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4266142"/>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5504392"/>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4579937"/>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4579937"/>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4579937"/>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4579937"/>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4579143"/>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4579144"/>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4580731"/>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498157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13186" y="5212291"/>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5512858"/>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552132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490960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501544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486939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4257675"/>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5965825"/>
            <a:ext cx="152400" cy="152400"/>
          </a:xfrm>
          <a:prstGeom prst="ellipse">
            <a:avLst/>
          </a:prstGeom>
          <a:noFill/>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454130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471064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4132791"/>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555519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601874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476355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4541308"/>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25848" y="456882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4672542"/>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5191125"/>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6007100" y="808566"/>
            <a:ext cx="2584061" cy="369332"/>
          </a:xfrm>
          <a:prstGeom prst="rect">
            <a:avLst/>
          </a:prstGeom>
          <a:noFill/>
        </p:spPr>
        <p:txBody>
          <a:bodyPr wrap="none" rtlCol="0">
            <a:spAutoFit/>
          </a:bodyPr>
          <a:lstStyle/>
          <a:p>
            <a:pPr algn="r"/>
            <a:r>
              <a:rPr lang="en-US" dirty="0" smtClean="0">
                <a:solidFill>
                  <a:srgbClr val="00C359"/>
                </a:solidFill>
              </a:rPr>
              <a:t>boxcar moving average</a:t>
            </a:r>
            <a:endParaRPr lang="en-US" dirty="0">
              <a:solidFill>
                <a:srgbClr val="00C359"/>
              </a:solidFill>
            </a:endParaRPr>
          </a:p>
        </p:txBody>
      </p:sp>
      <p:sp>
        <p:nvSpPr>
          <p:cNvPr id="105" name="Oval 104"/>
          <p:cNvSpPr/>
          <p:nvPr/>
        </p:nvSpPr>
        <p:spPr>
          <a:xfrm>
            <a:off x="4318626" y="5076825"/>
            <a:ext cx="152400" cy="152400"/>
          </a:xfrm>
          <a:prstGeom prst="ellipse">
            <a:avLst/>
          </a:prstGeom>
          <a:effectLst>
            <a:glow rad="1397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2108200" y="2555876"/>
            <a:ext cx="4673600" cy="4102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090" name="Title 1"/>
          <p:cNvSpPr>
            <a:spLocks noGrp="1"/>
          </p:cNvSpPr>
          <p:nvPr>
            <p:ph type="title"/>
          </p:nvPr>
        </p:nvSpPr>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smtClean="0">
                <a:effectLst>
                  <a:glow rad="63500">
                    <a:schemeClr val="accent4">
                      <a:alpha val="75000"/>
                    </a:schemeClr>
                  </a:glow>
                </a:effectLst>
              </a:rPr>
              <a:t>filters</a:t>
            </a:r>
          </a:p>
        </p:txBody>
      </p:sp>
      <p:cxnSp>
        <p:nvCxnSpPr>
          <p:cNvPr id="5" name="Straight Connector 4"/>
          <p:cNvCxnSpPr/>
          <p:nvPr/>
        </p:nvCxnSpPr>
        <p:spPr>
          <a:xfrm rot="5400000">
            <a:off x="-1667669"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4579145"/>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4579939"/>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44783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4580732"/>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6266" y="510857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478896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61916" y="450532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574145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5697009"/>
            <a:ext cx="152400" cy="152400"/>
          </a:xfrm>
          <a:prstGeom prst="ellipse">
            <a:avLst/>
          </a:prstGeom>
          <a:gradFill flip="none" rotWithShape="1">
            <a:gsLst>
              <a:gs pos="0">
                <a:schemeClr val="accent1">
                  <a:tint val="50000"/>
                  <a:satMod val="300000"/>
                  <a:alpha val="31000"/>
                </a:schemeClr>
              </a:gs>
              <a:gs pos="35000">
                <a:schemeClr val="accent1">
                  <a:tint val="37000"/>
                  <a:satMod val="300000"/>
                  <a:alpha val="31000"/>
                </a:schemeClr>
              </a:gs>
              <a:gs pos="100000">
                <a:schemeClr val="accent1">
                  <a:tint val="15000"/>
                  <a:satMod val="350000"/>
                  <a:alpha val="31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5345643"/>
            <a:ext cx="152400" cy="152400"/>
          </a:xfrm>
          <a:prstGeom prst="ellipse">
            <a:avLst/>
          </a:prstGeom>
          <a:gradFill flip="none" rotWithShape="1">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5377393"/>
            <a:ext cx="152400" cy="152400"/>
          </a:xfrm>
          <a:prstGeom prst="ellipse">
            <a:avLst/>
          </a:prstGeom>
          <a:gradFill flip="none" rotWithShape="1">
            <a:gsLst>
              <a:gs pos="0">
                <a:schemeClr val="accent1">
                  <a:tint val="50000"/>
                  <a:satMod val="300000"/>
                  <a:alpha val="70000"/>
                </a:schemeClr>
              </a:gs>
              <a:gs pos="35000">
                <a:schemeClr val="accent1">
                  <a:tint val="37000"/>
                  <a:satMod val="300000"/>
                  <a:alpha val="70000"/>
                </a:schemeClr>
              </a:gs>
              <a:gs pos="100000">
                <a:schemeClr val="accent1">
                  <a:tint val="15000"/>
                  <a:satMod val="350000"/>
                  <a:alpha val="7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5900209"/>
            <a:ext cx="152400" cy="152400"/>
          </a:xfrm>
          <a:prstGeom prst="ellipse">
            <a:avLst/>
          </a:prstGeom>
          <a:gradFill flip="none" rotWithShape="1">
            <a:gsLst>
              <a:gs pos="0">
                <a:schemeClr val="accent1">
                  <a:tint val="50000"/>
                  <a:satMod val="300000"/>
                  <a:alpha val="78000"/>
                </a:schemeClr>
              </a:gs>
              <a:gs pos="35000">
                <a:schemeClr val="accent1">
                  <a:tint val="37000"/>
                  <a:satMod val="300000"/>
                  <a:alpha val="78000"/>
                </a:schemeClr>
              </a:gs>
              <a:gs pos="100000">
                <a:schemeClr val="accent1">
                  <a:tint val="15000"/>
                  <a:satMod val="350000"/>
                  <a:alpha val="7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4924426"/>
            <a:ext cx="152400" cy="152400"/>
          </a:xfrm>
          <a:prstGeom prst="ellipse">
            <a:avLst/>
          </a:prstGeom>
          <a:gradFill flip="none" rotWithShape="1">
            <a:gsLst>
              <a:gs pos="0">
                <a:schemeClr val="accent1">
                  <a:tint val="50000"/>
                  <a:satMod val="300000"/>
                  <a:alpha val="90000"/>
                </a:schemeClr>
              </a:gs>
              <a:gs pos="35000">
                <a:schemeClr val="accent1">
                  <a:tint val="37000"/>
                  <a:satMod val="300000"/>
                  <a:alpha val="90000"/>
                </a:schemeClr>
              </a:gs>
              <a:gs pos="100000">
                <a:schemeClr val="accent1">
                  <a:tint val="15000"/>
                  <a:satMod val="350000"/>
                  <a:alpha val="9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5006976"/>
            <a:ext cx="152400" cy="152400"/>
          </a:xfrm>
          <a:prstGeom prst="ellipse">
            <a:avLst/>
          </a:prstGeom>
          <a:gradFill flip="none" rotWithShape="1">
            <a:gsLst>
              <a:gs pos="0">
                <a:schemeClr val="accent1">
                  <a:tint val="50000"/>
                  <a:satMod val="300000"/>
                  <a:alpha val="90000"/>
                </a:schemeClr>
              </a:gs>
              <a:gs pos="35000">
                <a:schemeClr val="accent1">
                  <a:tint val="37000"/>
                  <a:satMod val="300000"/>
                  <a:alpha val="90000"/>
                </a:schemeClr>
              </a:gs>
              <a:gs pos="100000">
                <a:schemeClr val="accent1">
                  <a:tint val="15000"/>
                  <a:satMod val="350000"/>
                  <a:alpha val="9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4194176"/>
            <a:ext cx="152400" cy="152400"/>
          </a:xfrm>
          <a:prstGeom prst="ellipse">
            <a:avLst/>
          </a:prstGeom>
          <a:gradFill flip="none" rotWithShape="1">
            <a:gsLst>
              <a:gs pos="0">
                <a:schemeClr val="accent1">
                  <a:tint val="50000"/>
                  <a:satMod val="300000"/>
                  <a:alpha val="78000"/>
                </a:schemeClr>
              </a:gs>
              <a:gs pos="35000">
                <a:schemeClr val="accent1">
                  <a:tint val="37000"/>
                  <a:satMod val="300000"/>
                  <a:alpha val="78000"/>
                </a:schemeClr>
              </a:gs>
              <a:gs pos="100000">
                <a:schemeClr val="accent1">
                  <a:tint val="15000"/>
                  <a:satMod val="350000"/>
                  <a:alpha val="7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3235326"/>
            <a:ext cx="152400" cy="152400"/>
          </a:xfrm>
          <a:prstGeom prst="ellipse">
            <a:avLst/>
          </a:prstGeom>
          <a:gradFill flip="none" rotWithShape="1">
            <a:gsLst>
              <a:gs pos="0">
                <a:schemeClr val="accent1">
                  <a:tint val="50000"/>
                  <a:satMod val="300000"/>
                  <a:alpha val="70000"/>
                </a:schemeClr>
              </a:gs>
              <a:gs pos="35000">
                <a:schemeClr val="accent1">
                  <a:tint val="37000"/>
                  <a:satMod val="300000"/>
                  <a:alpha val="70000"/>
                </a:schemeClr>
              </a:gs>
              <a:gs pos="100000">
                <a:schemeClr val="accent1">
                  <a:tint val="15000"/>
                  <a:satMod val="350000"/>
                  <a:alpha val="7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5072593"/>
            <a:ext cx="152400" cy="152400"/>
          </a:xfrm>
          <a:prstGeom prst="ellipse">
            <a:avLst/>
          </a:prstGeom>
          <a:gradFill flip="none" rotWithShape="1">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5807076"/>
            <a:ext cx="152400" cy="152400"/>
          </a:xfrm>
          <a:prstGeom prst="ellipse">
            <a:avLst/>
          </a:prstGeom>
          <a:gradFill flip="none" rotWithShape="1">
            <a:gsLst>
              <a:gs pos="0">
                <a:schemeClr val="accent1">
                  <a:tint val="50000"/>
                  <a:satMod val="300000"/>
                  <a:alpha val="31000"/>
                </a:schemeClr>
              </a:gs>
              <a:gs pos="35000">
                <a:schemeClr val="accent1">
                  <a:tint val="37000"/>
                  <a:satMod val="300000"/>
                  <a:alpha val="31000"/>
                </a:schemeClr>
              </a:gs>
              <a:gs pos="100000">
                <a:schemeClr val="accent1">
                  <a:tint val="15000"/>
                  <a:satMod val="350000"/>
                  <a:alpha val="31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500062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459210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434869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426614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550439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4579939"/>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4579145"/>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4579938"/>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4579938"/>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4579938"/>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4579938"/>
            <a:ext cx="4537075" cy="15875"/>
          </a:xfrm>
          <a:prstGeom prst="line">
            <a:avLst/>
          </a:prstGeom>
          <a:ln>
            <a:solidFill>
              <a:srgbClr val="FFA2FB"/>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4579144"/>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4579145"/>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4580732"/>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498157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13186" y="5212292"/>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551285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5521326"/>
            <a:ext cx="152400" cy="152400"/>
          </a:xfrm>
          <a:prstGeom prst="ellipse">
            <a:avLst/>
          </a:prstGeom>
          <a:gradFill flip="none" rotWithShape="1">
            <a:gsLst>
              <a:gs pos="0">
                <a:schemeClr val="accent1">
                  <a:tint val="50000"/>
                  <a:satMod val="300000"/>
                  <a:alpha val="15000"/>
                </a:schemeClr>
              </a:gs>
              <a:gs pos="35000">
                <a:schemeClr val="accent1">
                  <a:tint val="37000"/>
                  <a:satMod val="300000"/>
                  <a:alpha val="15000"/>
                </a:schemeClr>
              </a:gs>
              <a:gs pos="100000">
                <a:schemeClr val="accent1">
                  <a:tint val="15000"/>
                  <a:satMod val="350000"/>
                  <a:alpha val="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4909610"/>
            <a:ext cx="152400" cy="152400"/>
          </a:xfrm>
          <a:prstGeom prst="ellipse">
            <a:avLst/>
          </a:prstGeom>
          <a:gradFill flip="none" rotWithShape="1">
            <a:gsLst>
              <a:gs pos="0">
                <a:schemeClr val="accent1">
                  <a:tint val="50000"/>
                  <a:satMod val="300000"/>
                  <a:alpha val="40000"/>
                </a:schemeClr>
              </a:gs>
              <a:gs pos="35000">
                <a:schemeClr val="accent1">
                  <a:tint val="37000"/>
                  <a:satMod val="300000"/>
                  <a:alpha val="40000"/>
                </a:schemeClr>
              </a:gs>
              <a:gs pos="100000">
                <a:schemeClr val="accent1">
                  <a:tint val="15000"/>
                  <a:satMod val="350000"/>
                  <a:alpha val="4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5015443"/>
            <a:ext cx="152400" cy="152400"/>
          </a:xfrm>
          <a:prstGeom prst="ellipse">
            <a:avLst/>
          </a:prstGeom>
          <a:gradFill flip="none" rotWithShape="1">
            <a:gsLst>
              <a:gs pos="0">
                <a:schemeClr val="accent1">
                  <a:tint val="50000"/>
                  <a:satMod val="300000"/>
                  <a:alpha val="60000"/>
                </a:schemeClr>
              </a:gs>
              <a:gs pos="35000">
                <a:schemeClr val="accent1">
                  <a:tint val="37000"/>
                  <a:satMod val="300000"/>
                  <a:alpha val="60000"/>
                </a:schemeClr>
              </a:gs>
              <a:gs pos="100000">
                <a:schemeClr val="accent1">
                  <a:tint val="15000"/>
                  <a:satMod val="350000"/>
                  <a:alpha val="6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4869393"/>
            <a:ext cx="152400" cy="152400"/>
          </a:xfrm>
          <a:prstGeom prst="ellipse">
            <a:avLst/>
          </a:prstGeom>
          <a:gradFill flip="none" rotWithShape="1">
            <a:gsLst>
              <a:gs pos="0">
                <a:schemeClr val="accent1">
                  <a:tint val="50000"/>
                  <a:satMod val="300000"/>
                  <a:alpha val="75000"/>
                </a:schemeClr>
              </a:gs>
              <a:gs pos="35000">
                <a:schemeClr val="accent1">
                  <a:tint val="37000"/>
                  <a:satMod val="300000"/>
                  <a:alpha val="75000"/>
                </a:schemeClr>
              </a:gs>
              <a:gs pos="100000">
                <a:schemeClr val="accent1">
                  <a:tint val="15000"/>
                  <a:satMod val="350000"/>
                  <a:alpha val="7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4257676"/>
            <a:ext cx="152400" cy="152400"/>
          </a:xfrm>
          <a:prstGeom prst="ellipse">
            <a:avLst/>
          </a:prstGeom>
          <a:gradFill flip="none" rotWithShape="1">
            <a:gsLst>
              <a:gs pos="0">
                <a:schemeClr val="accent1">
                  <a:tint val="50000"/>
                  <a:satMod val="300000"/>
                  <a:alpha val="88000"/>
                </a:schemeClr>
              </a:gs>
              <a:gs pos="35000">
                <a:schemeClr val="accent1">
                  <a:tint val="37000"/>
                  <a:satMod val="300000"/>
                  <a:alpha val="88000"/>
                </a:schemeClr>
              </a:gs>
              <a:gs pos="100000">
                <a:schemeClr val="accent1">
                  <a:tint val="15000"/>
                  <a:satMod val="350000"/>
                  <a:alpha val="8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5965826"/>
            <a:ext cx="152400" cy="152400"/>
          </a:xfrm>
          <a:prstGeom prst="ellipse">
            <a:avLst/>
          </a:prstGeom>
          <a:noFill/>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4541310"/>
            <a:ext cx="152400" cy="152400"/>
          </a:xfrm>
          <a:prstGeom prst="ellipse">
            <a:avLst/>
          </a:prstGeom>
          <a:gradFill flip="none" rotWithShape="1">
            <a:gsLst>
              <a:gs pos="0">
                <a:schemeClr val="accent1">
                  <a:tint val="50000"/>
                  <a:satMod val="300000"/>
                  <a:alpha val="88000"/>
                </a:schemeClr>
              </a:gs>
              <a:gs pos="35000">
                <a:schemeClr val="accent1">
                  <a:tint val="37000"/>
                  <a:satMod val="300000"/>
                  <a:alpha val="88000"/>
                </a:schemeClr>
              </a:gs>
              <a:gs pos="100000">
                <a:schemeClr val="accent1">
                  <a:tint val="15000"/>
                  <a:satMod val="350000"/>
                  <a:alpha val="88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4710643"/>
            <a:ext cx="152400" cy="152400"/>
          </a:xfrm>
          <a:prstGeom prst="ellipse">
            <a:avLst/>
          </a:prstGeom>
          <a:gradFill flip="none" rotWithShape="1">
            <a:gsLst>
              <a:gs pos="0">
                <a:schemeClr val="accent1">
                  <a:tint val="50000"/>
                  <a:satMod val="300000"/>
                  <a:alpha val="75000"/>
                </a:schemeClr>
              </a:gs>
              <a:gs pos="35000">
                <a:schemeClr val="accent1">
                  <a:tint val="37000"/>
                  <a:satMod val="300000"/>
                  <a:alpha val="75000"/>
                </a:schemeClr>
              </a:gs>
              <a:gs pos="100000">
                <a:schemeClr val="accent1">
                  <a:tint val="15000"/>
                  <a:satMod val="350000"/>
                  <a:alpha val="7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4132792"/>
            <a:ext cx="152400" cy="152400"/>
          </a:xfrm>
          <a:prstGeom prst="ellipse">
            <a:avLst/>
          </a:prstGeom>
          <a:gradFill flip="none" rotWithShape="1">
            <a:gsLst>
              <a:gs pos="0">
                <a:schemeClr val="accent1">
                  <a:tint val="50000"/>
                  <a:satMod val="300000"/>
                  <a:alpha val="60000"/>
                </a:schemeClr>
              </a:gs>
              <a:gs pos="35000">
                <a:schemeClr val="accent1">
                  <a:tint val="37000"/>
                  <a:satMod val="300000"/>
                  <a:alpha val="60000"/>
                </a:schemeClr>
              </a:gs>
              <a:gs pos="100000">
                <a:schemeClr val="accent1">
                  <a:tint val="15000"/>
                  <a:satMod val="350000"/>
                  <a:alpha val="6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5555193"/>
            <a:ext cx="152400" cy="152400"/>
          </a:xfrm>
          <a:prstGeom prst="ellipse">
            <a:avLst/>
          </a:prstGeom>
          <a:gradFill flip="none" rotWithShape="1">
            <a:gsLst>
              <a:gs pos="0">
                <a:schemeClr val="accent1">
                  <a:tint val="50000"/>
                  <a:satMod val="300000"/>
                  <a:alpha val="40000"/>
                </a:schemeClr>
              </a:gs>
              <a:gs pos="35000">
                <a:schemeClr val="accent1">
                  <a:tint val="37000"/>
                  <a:satMod val="300000"/>
                  <a:alpha val="40000"/>
                </a:schemeClr>
              </a:gs>
              <a:gs pos="100000">
                <a:schemeClr val="accent1">
                  <a:tint val="15000"/>
                  <a:satMod val="350000"/>
                  <a:alpha val="4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6018743"/>
            <a:ext cx="152400" cy="152400"/>
          </a:xfrm>
          <a:prstGeom prst="ellipse">
            <a:avLst/>
          </a:prstGeom>
          <a:gradFill flip="none" rotWithShape="1">
            <a:gsLst>
              <a:gs pos="0">
                <a:schemeClr val="accent1">
                  <a:tint val="50000"/>
                  <a:satMod val="300000"/>
                  <a:alpha val="15000"/>
                </a:schemeClr>
              </a:gs>
              <a:gs pos="35000">
                <a:schemeClr val="accent1">
                  <a:tint val="37000"/>
                  <a:satMod val="300000"/>
                  <a:alpha val="15000"/>
                </a:schemeClr>
              </a:gs>
              <a:gs pos="100000">
                <a:schemeClr val="accent1">
                  <a:tint val="15000"/>
                  <a:satMod val="350000"/>
                  <a:alpha val="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4763560"/>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4541309"/>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25848" y="456882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4672543"/>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519112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5782734" y="821266"/>
            <a:ext cx="2862232" cy="369332"/>
          </a:xfrm>
          <a:prstGeom prst="rect">
            <a:avLst/>
          </a:prstGeom>
          <a:noFill/>
        </p:spPr>
        <p:txBody>
          <a:bodyPr wrap="none" rtlCol="0">
            <a:spAutoFit/>
          </a:bodyPr>
          <a:lstStyle/>
          <a:p>
            <a:pPr algn="r"/>
            <a:r>
              <a:rPr lang="en-US" dirty="0" smtClean="0">
                <a:solidFill>
                  <a:srgbClr val="00C359"/>
                </a:solidFill>
              </a:rPr>
              <a:t>Weighted moving average</a:t>
            </a:r>
            <a:endParaRPr lang="en-US" dirty="0">
              <a:solidFill>
                <a:srgbClr val="00C359"/>
              </a:solidFill>
            </a:endParaRPr>
          </a:p>
        </p:txBody>
      </p:sp>
      <p:sp>
        <p:nvSpPr>
          <p:cNvPr id="105" name="Oval 104"/>
          <p:cNvSpPr/>
          <p:nvPr/>
        </p:nvSpPr>
        <p:spPr>
          <a:xfrm>
            <a:off x="4344026" y="4695826"/>
            <a:ext cx="152400" cy="152400"/>
          </a:xfrm>
          <a:prstGeom prst="ellipse">
            <a:avLst/>
          </a:prstGeom>
          <a:effectLst>
            <a:glow rad="139700">
              <a:schemeClr val="accent6">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IRT_MovAvgs.jpg"/>
          <p:cNvPicPr>
            <a:picLocks noChangeAspect="1"/>
          </p:cNvPicPr>
          <p:nvPr/>
        </p:nvPicPr>
        <p:blipFill>
          <a:blip r:embed="rId2"/>
          <a:srcRect t="2833" b="4249"/>
          <a:stretch>
            <a:fillRect/>
          </a:stretch>
        </p:blipFill>
        <p:spPr>
          <a:xfrm>
            <a:off x="0" y="0"/>
            <a:ext cx="7523480" cy="14909810"/>
          </a:xfrm>
          <a:prstGeom prst="rect">
            <a:avLst/>
          </a:prstGeom>
        </p:spPr>
      </p:pic>
      <p:sp>
        <p:nvSpPr>
          <p:cNvPr id="89090" name="Title 1"/>
          <p:cNvSpPr>
            <a:spLocks noGrp="1"/>
          </p:cNvSpPr>
          <p:nvPr>
            <p:ph type="title"/>
          </p:nvPr>
        </p:nvSpPr>
        <p:spPr>
          <a:xfrm>
            <a:off x="4779962" y="245680"/>
            <a:ext cx="4160838" cy="604837"/>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smtClean="0">
                <a:effectLst>
                  <a:glow rad="63500">
                    <a:schemeClr val="accent4">
                      <a:alpha val="75000"/>
                    </a:schemeClr>
                  </a:glow>
                </a:effectLst>
              </a:rPr>
              <a:t>filters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6.2963E-6 L -2.77778E-6 -1.30371 " pathEditMode="relative" ptsTypes="AA">
                                      <p:cBhvr>
                                        <p:cTn id="6" dur="5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err="1" smtClean="0">
                <a:effectLst>
                  <a:glow rad="63500">
                    <a:schemeClr val="accent4">
                      <a:alpha val="75000"/>
                    </a:schemeClr>
                  </a:glow>
                </a:effectLst>
              </a:rPr>
              <a:t>downsampling</a:t>
            </a:r>
            <a:endParaRPr lang="en-US" dirty="0">
              <a:effectLst>
                <a:glow rad="63500">
                  <a:schemeClr val="accent4">
                    <a:alpha val="75000"/>
                  </a:schemeClr>
                </a:glow>
              </a:effectLst>
            </a:endParaRPr>
          </a:p>
        </p:txBody>
      </p:sp>
      <p:pic>
        <p:nvPicPr>
          <p:cNvPr id="5" name="Picture 4" descr="ms1.jpg"/>
          <p:cNvPicPr>
            <a:picLocks noChangeAspect="1"/>
          </p:cNvPicPr>
          <p:nvPr/>
        </p:nvPicPr>
        <p:blipFill>
          <a:blip r:embed="rId2"/>
          <a:stretch>
            <a:fillRect/>
          </a:stretch>
        </p:blipFill>
        <p:spPr>
          <a:xfrm>
            <a:off x="3638550" y="2203847"/>
            <a:ext cx="1866900" cy="2450306"/>
          </a:xfrm>
          <a:prstGeom prst="rect">
            <a:avLst/>
          </a:prstGeom>
        </p:spPr>
      </p:pic>
      <p:pic>
        <p:nvPicPr>
          <p:cNvPr id="6" name="Picture 5" descr="fortDenison.jpg"/>
          <p:cNvPicPr>
            <a:picLocks noChangeAspect="1"/>
          </p:cNvPicPr>
          <p:nvPr/>
        </p:nvPicPr>
        <p:blipFill>
          <a:blip r:embed="rId3"/>
          <a:stretch>
            <a:fillRect/>
          </a:stretch>
        </p:blipFill>
        <p:spPr>
          <a:xfrm>
            <a:off x="247650" y="266700"/>
            <a:ext cx="3289300" cy="2463800"/>
          </a:xfrm>
          <a:prstGeom prst="rect">
            <a:avLst/>
          </a:prstGeom>
        </p:spPr>
      </p:pic>
      <p:pic>
        <p:nvPicPr>
          <p:cNvPr id="7" name="Picture 6" descr="IMG_3829.JPG"/>
          <p:cNvPicPr>
            <a:picLocks noChangeAspect="1"/>
          </p:cNvPicPr>
          <p:nvPr/>
        </p:nvPicPr>
        <p:blipFill>
          <a:blip r:embed="rId4"/>
          <a:stretch>
            <a:fillRect/>
          </a:stretch>
        </p:blipFill>
        <p:spPr>
          <a:xfrm>
            <a:off x="5613400" y="3956050"/>
            <a:ext cx="3310465" cy="248284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447800" y="2030412"/>
            <a:ext cx="2159000"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473200" y="3503612"/>
            <a:ext cx="2120900" cy="1155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619500" y="2030412"/>
            <a:ext cx="2159000"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5778500" y="2017712"/>
            <a:ext cx="2159000"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5" name="Title 1"/>
          <p:cNvSpPr>
            <a:spLocks noGrp="1"/>
          </p:cNvSpPr>
          <p:nvPr>
            <p:ph type="title"/>
          </p:nvPr>
        </p:nvSpPr>
        <p:spPr>
          <a:xfrm>
            <a:off x="4525962" y="299125"/>
            <a:ext cx="4160838" cy="604837"/>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err="1" smtClean="0">
                <a:effectLst>
                  <a:glow rad="63500">
                    <a:schemeClr val="accent4">
                      <a:alpha val="75000"/>
                    </a:schemeClr>
                  </a:glow>
                </a:effectLst>
              </a:rPr>
              <a:t>downsampling</a:t>
            </a:r>
            <a:endParaRPr lang="en-US" dirty="0" smtClean="0">
              <a:effectLst>
                <a:glow rad="63500">
                  <a:schemeClr val="accent4">
                    <a:alpha val="75000"/>
                  </a:schemeClr>
                </a:glow>
              </a:effectLst>
            </a:endParaRPr>
          </a:p>
        </p:txBody>
      </p:sp>
      <p:sp>
        <p:nvSpPr>
          <p:cNvPr id="63" name="Rectangle 62"/>
          <p:cNvSpPr/>
          <p:nvPr/>
        </p:nvSpPr>
        <p:spPr>
          <a:xfrm>
            <a:off x="5803900" y="2843212"/>
            <a:ext cx="2120900" cy="11557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p:cNvSpPr/>
          <p:nvPr/>
        </p:nvSpPr>
        <p:spPr>
          <a:xfrm>
            <a:off x="3619500" y="3490912"/>
            <a:ext cx="2120900" cy="1155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5" name="Straight Connector 4"/>
          <p:cNvCxnSpPr/>
          <p:nvPr/>
        </p:nvCxnSpPr>
        <p:spPr>
          <a:xfrm rot="5400000">
            <a:off x="-1667669"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4312443"/>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47228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4322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41703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3897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4024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35099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4125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43164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4138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3560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38465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2862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3236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7225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3630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7" name="Oval 56"/>
          <p:cNvSpPr/>
          <p:nvPr/>
        </p:nvSpPr>
        <p:spPr>
          <a:xfrm>
            <a:off x="2438400" y="3929062"/>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593167" y="4136495"/>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3332162"/>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TextBox 63"/>
          <p:cNvSpPr txBox="1"/>
          <p:nvPr/>
        </p:nvSpPr>
        <p:spPr>
          <a:xfrm>
            <a:off x="5524500" y="4989512"/>
            <a:ext cx="2284813" cy="369332"/>
          </a:xfrm>
          <a:prstGeom prst="rect">
            <a:avLst/>
          </a:prstGeom>
          <a:noFill/>
        </p:spPr>
        <p:txBody>
          <a:bodyPr wrap="none" rtlCol="0">
            <a:spAutoFit/>
          </a:bodyPr>
          <a:lstStyle/>
          <a:p>
            <a:r>
              <a:rPr lang="en-US" dirty="0" smtClean="0"/>
              <a:t>by Simple Averaging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447800" y="2030412"/>
            <a:ext cx="2159000"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Rectangle 50"/>
          <p:cNvSpPr/>
          <p:nvPr/>
        </p:nvSpPr>
        <p:spPr>
          <a:xfrm>
            <a:off x="3619500" y="2030412"/>
            <a:ext cx="2159000"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Rectangle 51"/>
          <p:cNvSpPr/>
          <p:nvPr/>
        </p:nvSpPr>
        <p:spPr>
          <a:xfrm>
            <a:off x="5778500" y="2017712"/>
            <a:ext cx="2159000"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5" name="Title 1"/>
          <p:cNvSpPr>
            <a:spLocks noGrp="1"/>
          </p:cNvSpPr>
          <p:nvPr>
            <p:ph type="title"/>
          </p:nvPr>
        </p:nvSpPr>
        <p:spPr>
          <a:xfrm>
            <a:off x="4627562" y="282192"/>
            <a:ext cx="4160838" cy="604837"/>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err="1" smtClean="0">
                <a:effectLst>
                  <a:glow rad="63500">
                    <a:schemeClr val="accent4">
                      <a:alpha val="75000"/>
                    </a:schemeClr>
                  </a:glow>
                </a:effectLst>
              </a:rPr>
              <a:t>downsampling</a:t>
            </a:r>
            <a:endParaRPr lang="en-US" dirty="0" smtClean="0">
              <a:effectLst>
                <a:glow rad="63500">
                  <a:schemeClr val="accent4">
                    <a:alpha val="75000"/>
                  </a:schemeClr>
                </a:glow>
              </a:effectLst>
            </a:endParaRPr>
          </a:p>
        </p:txBody>
      </p:sp>
      <p:cxnSp>
        <p:nvCxnSpPr>
          <p:cNvPr id="5" name="Straight Connector 4"/>
          <p:cNvCxnSpPr/>
          <p:nvPr/>
        </p:nvCxnSpPr>
        <p:spPr>
          <a:xfrm rot="5400000">
            <a:off x="-1667669"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4312443"/>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47228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4322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41703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3897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4024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35099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4125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43164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4138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3560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38465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2862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3236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7225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3630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p:nvPr/>
        </p:nvCxnSpPr>
        <p:spPr>
          <a:xfrm rot="10800000" flipH="1">
            <a:off x="1473200" y="3833812"/>
            <a:ext cx="2159000" cy="58420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3644900" y="3884612"/>
            <a:ext cx="2146300" cy="635000"/>
          </a:xfrm>
          <a:prstGeom prst="line">
            <a:avLst/>
          </a:prstGeom>
          <a:ln>
            <a:solidFill>
              <a:srgbClr val="C924D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829300" y="2970212"/>
            <a:ext cx="2108200" cy="774700"/>
          </a:xfrm>
          <a:prstGeom prst="line">
            <a:avLst/>
          </a:prstGeom>
          <a:ln>
            <a:solidFill>
              <a:srgbClr val="00C359"/>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63800" y="4056062"/>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593167" y="4136495"/>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3332162"/>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1" name="TextBox 60"/>
          <p:cNvSpPr txBox="1"/>
          <p:nvPr/>
        </p:nvSpPr>
        <p:spPr>
          <a:xfrm>
            <a:off x="4406900" y="5040312"/>
            <a:ext cx="3067817" cy="369332"/>
          </a:xfrm>
          <a:prstGeom prst="rect">
            <a:avLst/>
          </a:prstGeom>
          <a:noFill/>
        </p:spPr>
        <p:txBody>
          <a:bodyPr wrap="none" rtlCol="0">
            <a:spAutoFit/>
          </a:bodyPr>
          <a:lstStyle/>
          <a:p>
            <a:r>
              <a:rPr lang="en-US" dirty="0" smtClean="0"/>
              <a:t>by Least Squares Averaging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2000"/>
                                        <p:tgtEl>
                                          <p:spTgt spid="54"/>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par>
                          <p:cTn id="11" fill="hold">
                            <p:stCondLst>
                              <p:cond delay="2000"/>
                            </p:stCondLst>
                            <p:childTnLst>
                              <p:par>
                                <p:cTn id="12" presetID="22" presetClass="entr" presetSubtype="8"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wipe(left)">
                                      <p:cBhvr>
                                        <p:cTn id="14" dur="2000"/>
                                        <p:tgtEl>
                                          <p:spTgt spid="56"/>
                                        </p:tgtEl>
                                      </p:cBhvr>
                                    </p:animEffect>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par>
                          <p:cTn id="18" fill="hold">
                            <p:stCondLst>
                              <p:cond delay="4000"/>
                            </p:stCondLst>
                            <p:childTnLst>
                              <p:par>
                                <p:cTn id="19" presetID="22" presetClass="entr" presetSubtype="8"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2000"/>
                                        <p:tgtEl>
                                          <p:spTgt spid="58"/>
                                        </p:tgtEl>
                                      </p:cBhvr>
                                    </p:animEffect>
                                  </p:childTnLst>
                                </p:cTn>
                              </p:par>
                            </p:childTnLst>
                          </p:cTn>
                        </p:par>
                        <p:par>
                          <p:cTn id="22" fill="hold">
                            <p:stCondLst>
                              <p:cond delay="6000"/>
                            </p:stCondLst>
                            <p:childTnLst>
                              <p:par>
                                <p:cTn id="23" presetID="1"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769533" y="2030412"/>
            <a:ext cx="1413934" cy="4521200"/>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786468" y="3503612"/>
            <a:ext cx="1363132" cy="1155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920067" y="2030412"/>
            <a:ext cx="1532466" cy="4521200"/>
          </a:xfrm>
          <a:prstGeom prst="rect">
            <a:avLst/>
          </a:prstGeom>
          <a:solidFill>
            <a:schemeClr val="accent4">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6163732" y="2026179"/>
            <a:ext cx="1405468" cy="45212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5" name="Title 1"/>
          <p:cNvSpPr>
            <a:spLocks noGrp="1"/>
          </p:cNvSpPr>
          <p:nvPr>
            <p:ph type="title"/>
          </p:nvPr>
        </p:nvSpPr>
        <p:spPr>
          <a:xfrm>
            <a:off x="4525962" y="299125"/>
            <a:ext cx="4160838" cy="604837"/>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err="1" smtClean="0">
                <a:effectLst>
                  <a:glow rad="63500">
                    <a:schemeClr val="accent4">
                      <a:alpha val="75000"/>
                    </a:schemeClr>
                  </a:glow>
                </a:effectLst>
              </a:rPr>
              <a:t>downsampling</a:t>
            </a:r>
            <a:endParaRPr lang="en-US" dirty="0" smtClean="0">
              <a:effectLst>
                <a:glow rad="63500">
                  <a:schemeClr val="accent4">
                    <a:alpha val="75000"/>
                  </a:schemeClr>
                </a:glow>
              </a:effectLst>
            </a:endParaRPr>
          </a:p>
        </p:txBody>
      </p:sp>
      <p:sp>
        <p:nvSpPr>
          <p:cNvPr id="63" name="Rectangle 62"/>
          <p:cNvSpPr/>
          <p:nvPr/>
        </p:nvSpPr>
        <p:spPr>
          <a:xfrm>
            <a:off x="6163733" y="2843212"/>
            <a:ext cx="1405467" cy="11557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p:cNvSpPr/>
          <p:nvPr/>
        </p:nvSpPr>
        <p:spPr>
          <a:xfrm>
            <a:off x="3937000" y="3490912"/>
            <a:ext cx="1523999" cy="1155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5" name="Straight Connector 4"/>
          <p:cNvCxnSpPr/>
          <p:nvPr/>
        </p:nvCxnSpPr>
        <p:spPr>
          <a:xfrm rot="5400000">
            <a:off x="-1667669"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4312443"/>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47228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4322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41703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3897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4024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35099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4125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43164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4138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3560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38465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2862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3236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7225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3630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7" name="Oval 56"/>
          <p:cNvSpPr/>
          <p:nvPr/>
        </p:nvSpPr>
        <p:spPr>
          <a:xfrm>
            <a:off x="2455333" y="4098395"/>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610100" y="4373562"/>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3332162"/>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TextBox 63"/>
          <p:cNvSpPr txBox="1"/>
          <p:nvPr/>
        </p:nvSpPr>
        <p:spPr>
          <a:xfrm>
            <a:off x="5524500" y="4989512"/>
            <a:ext cx="1788408" cy="369332"/>
          </a:xfrm>
          <a:prstGeom prst="rect">
            <a:avLst/>
          </a:prstGeom>
          <a:noFill/>
        </p:spPr>
        <p:txBody>
          <a:bodyPr wrap="none" rtlCol="0">
            <a:spAutoFit/>
          </a:bodyPr>
          <a:lstStyle/>
          <a:p>
            <a:r>
              <a:rPr lang="en-US" dirty="0" smtClean="0"/>
              <a:t>with decimation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itle 1"/>
          <p:cNvSpPr>
            <a:spLocks noGrp="1"/>
          </p:cNvSpPr>
          <p:nvPr>
            <p:ph type="title"/>
          </p:nvPr>
        </p:nvSpPr>
        <p:spPr>
          <a:xfrm>
            <a:off x="4525962" y="299125"/>
            <a:ext cx="4160838" cy="604837"/>
          </a:xfrm>
        </p:spPr>
        <p:txBody>
          <a:bodyPr>
            <a:normAutofit fontScale="90000"/>
          </a:bodyPr>
          <a:lstStyle/>
          <a:p>
            <a:r>
              <a:rPr lang="en-US" dirty="0" smtClean="0">
                <a:effectLst>
                  <a:glow rad="63500">
                    <a:schemeClr val="accent4">
                      <a:alpha val="75000"/>
                    </a:schemeClr>
                  </a:glow>
                </a:effectLst>
              </a:rPr>
              <a:t>Discussion</a:t>
            </a:r>
            <a:br>
              <a:rPr lang="en-US" dirty="0" smtClean="0">
                <a:effectLst>
                  <a:glow rad="63500">
                    <a:schemeClr val="accent4">
                      <a:alpha val="75000"/>
                    </a:schemeClr>
                  </a:glow>
                </a:effectLst>
              </a:rPr>
            </a:br>
            <a:r>
              <a:rPr lang="en-US" dirty="0" err="1" smtClean="0">
                <a:effectLst>
                  <a:glow rad="63500">
                    <a:schemeClr val="accent4">
                      <a:alpha val="75000"/>
                    </a:schemeClr>
                  </a:glow>
                </a:effectLst>
              </a:rPr>
              <a:t>downsampling</a:t>
            </a:r>
            <a:endParaRPr lang="en-US" dirty="0" smtClean="0">
              <a:effectLst>
                <a:glow rad="63500">
                  <a:schemeClr val="accent4">
                    <a:alpha val="75000"/>
                  </a:schemeClr>
                </a:glow>
              </a:effectLst>
            </a:endParaRPr>
          </a:p>
        </p:txBody>
      </p:sp>
      <p:cxnSp>
        <p:nvCxnSpPr>
          <p:cNvPr id="5" name="Straight Connector 4"/>
          <p:cNvCxnSpPr/>
          <p:nvPr/>
        </p:nvCxnSpPr>
        <p:spPr>
          <a:xfrm rot="5400000">
            <a:off x="-1667669"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11262"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54856"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298450"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579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61356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6997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52638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82788"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43919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9480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351213"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807619"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264025" y="4244975"/>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720431"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1760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633244" y="4244181"/>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6088856" y="4244182"/>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544470" y="4312443"/>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20700" y="47228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4250" y="4322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780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98650" y="41703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43150" y="3897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819400" y="40243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63900" y="35099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721100" y="4125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197350" y="44751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648200" y="43164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99050" y="4138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568950" y="35607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60071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464300" y="38465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391400" y="2862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823200" y="32369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286750" y="27225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750300" y="363061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921500" y="324326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45" name="Straight Connector 44"/>
          <p:cNvCxnSpPr/>
          <p:nvPr/>
        </p:nvCxnSpPr>
        <p:spPr>
          <a:xfrm rot="5400000">
            <a:off x="-1908969"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rot="5400000">
            <a:off x="2436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rot="5400000">
            <a:off x="23963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rot="5400000">
            <a:off x="454898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rot="5400000">
            <a:off x="6701631" y="4269582"/>
            <a:ext cx="4537075" cy="1746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7" name="Oval 56"/>
          <p:cNvSpPr/>
          <p:nvPr/>
        </p:nvSpPr>
        <p:spPr>
          <a:xfrm>
            <a:off x="2455333" y="3895195"/>
            <a:ext cx="152400" cy="152400"/>
          </a:xfrm>
          <a:prstGeom prst="ellipse">
            <a:avLst/>
          </a:prstGeom>
          <a:solidFill>
            <a:srgbClr val="3366FF"/>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59" name="Oval 58"/>
          <p:cNvSpPr/>
          <p:nvPr/>
        </p:nvSpPr>
        <p:spPr>
          <a:xfrm>
            <a:off x="4610100" y="4331229"/>
            <a:ext cx="152400" cy="152400"/>
          </a:xfrm>
          <a:prstGeom prst="ellipse">
            <a:avLst/>
          </a:prstGeom>
          <a:solidFill>
            <a:srgbClr val="C924D0"/>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0" name="Oval 59"/>
          <p:cNvSpPr/>
          <p:nvPr/>
        </p:nvSpPr>
        <p:spPr>
          <a:xfrm>
            <a:off x="6743700" y="3255962"/>
            <a:ext cx="152400" cy="152400"/>
          </a:xfrm>
          <a:prstGeom prst="ellipse">
            <a:avLst/>
          </a:prstGeom>
          <a:solidFill>
            <a:srgbClr val="00C359"/>
          </a:solidFill>
          <a:effectLst>
            <a:glow rad="228600">
              <a:schemeClr val="accent2">
                <a:alpha val="75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64" name="TextBox 63"/>
          <p:cNvSpPr txBox="1"/>
          <p:nvPr/>
        </p:nvSpPr>
        <p:spPr>
          <a:xfrm>
            <a:off x="5524500" y="4989512"/>
            <a:ext cx="2096335" cy="646331"/>
          </a:xfrm>
          <a:prstGeom prst="rect">
            <a:avLst/>
          </a:prstGeom>
          <a:noFill/>
        </p:spPr>
        <p:txBody>
          <a:bodyPr wrap="none" rtlCol="0">
            <a:spAutoFit/>
          </a:bodyPr>
          <a:lstStyle/>
          <a:p>
            <a:r>
              <a:rPr lang="en-US" dirty="0" smtClean="0"/>
              <a:t>with spot sampling</a:t>
            </a:r>
          </a:p>
          <a:p>
            <a:r>
              <a:rPr lang="en-US" dirty="0" smtClean="0"/>
              <a:t>value of nearest</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hevron 36"/>
          <p:cNvSpPr/>
          <p:nvPr/>
        </p:nvSpPr>
        <p:spPr>
          <a:xfrm rot="5400000">
            <a:off x="314325" y="-254000"/>
            <a:ext cx="1162050" cy="1790700"/>
          </a:xfrm>
          <a:prstGeom prst="chevron">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8" name="Chevron 4"/>
          <p:cNvSpPr/>
          <p:nvPr/>
        </p:nvSpPr>
        <p:spPr>
          <a:xfrm>
            <a:off x="0" y="547688"/>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Convert</a:t>
            </a:r>
            <a:endParaRPr lang="en-US" dirty="0">
              <a:solidFill>
                <a:srgbClr val="0000FF"/>
              </a:solidFill>
            </a:endParaRPr>
          </a:p>
        </p:txBody>
      </p:sp>
      <p:grpSp>
        <p:nvGrpSpPr>
          <p:cNvPr id="2" name="Group 3"/>
          <p:cNvGrpSpPr>
            <a:grpSpLocks/>
          </p:cNvGrpSpPr>
          <p:nvPr/>
        </p:nvGrpSpPr>
        <p:grpSpPr bwMode="auto">
          <a:xfrm>
            <a:off x="1981200" y="38100"/>
            <a:ext cx="7162800" cy="684213"/>
            <a:chOff x="855576" y="923"/>
            <a:chExt cx="26576424" cy="794463"/>
          </a:xfrm>
        </p:grpSpPr>
        <p:sp>
          <p:nvSpPr>
            <p:cNvPr id="35" name="Round Same Side Corner Rectangle 34"/>
            <p:cNvSpPr/>
            <p:nvPr/>
          </p:nvSpPr>
          <p:spPr>
            <a:xfrm rot="5400000">
              <a:off x="13746555" y="-12890057"/>
              <a:ext cx="794463" cy="26576424"/>
            </a:xfrm>
            <a:prstGeom prst="round2SameRect">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Round Same Side Corner Rectangle 6"/>
            <p:cNvSpPr/>
            <p:nvPr/>
          </p:nvSpPr>
          <p:spPr>
            <a:xfrm>
              <a:off x="855576" y="39633"/>
              <a:ext cx="26535195" cy="717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anchor="ctr">
              <a:prstTxWarp prst="textNoShape">
                <a:avLst/>
              </a:prstTxWarp>
            </a:bodyPr>
            <a:lstStyle/>
            <a:p>
              <a:pPr marL="114300" lvl="1" indent="-114300" defTabSz="666750">
                <a:lnSpc>
                  <a:spcPct val="90000"/>
                </a:lnSpc>
                <a:spcAft>
                  <a:spcPct val="15000"/>
                </a:spcAft>
                <a:buFontTx/>
                <a:buChar char="•"/>
                <a:defRPr/>
              </a:pPr>
              <a:r>
                <a:rPr lang="en-US" sz="1500">
                  <a:solidFill>
                    <a:srgbClr val="000000"/>
                  </a:solidFill>
                  <a:ea typeface="ＭＳ Ｐゴシック" charset="-128"/>
                  <a:cs typeface="ＭＳ Ｐゴシック" charset="-128"/>
                </a:rPr>
                <a:t>from raw data log</a:t>
              </a:r>
            </a:p>
            <a:p>
              <a:pPr marL="114300" lvl="1" indent="-114300" defTabSz="666750">
                <a:lnSpc>
                  <a:spcPct val="90000"/>
                </a:lnSpc>
                <a:spcAft>
                  <a:spcPct val="15000"/>
                </a:spcAft>
                <a:buFontTx/>
                <a:buChar char="•"/>
                <a:defRPr/>
              </a:pPr>
              <a:r>
                <a:rPr lang="en-US" sz="1500">
                  <a:solidFill>
                    <a:srgbClr val="000000"/>
                  </a:solidFill>
                  <a:ea typeface="ＭＳ Ｐゴシック" charset="-128"/>
                  <a:cs typeface="ＭＳ Ｐゴシック" charset="-128"/>
                </a:rPr>
                <a:t>to standard time &amp; depth</a:t>
              </a:r>
            </a:p>
          </p:txBody>
        </p:sp>
      </p:grpSp>
      <p:sp>
        <p:nvSpPr>
          <p:cNvPr id="33" name="Chevron 32"/>
          <p:cNvSpPr/>
          <p:nvPr/>
        </p:nvSpPr>
        <p:spPr>
          <a:xfrm rot="5400000">
            <a:off x="313531" y="872332"/>
            <a:ext cx="1163637" cy="1790700"/>
          </a:xfrm>
          <a:prstGeom prst="chevron">
            <a:avLst/>
          </a:prstGeom>
        </p:spPr>
        <p:style>
          <a:lnRef idx="1">
            <a:schemeClr val="accent2">
              <a:hueOff val="936304"/>
              <a:satOff val="-1168"/>
              <a:lumOff val="275"/>
              <a:alphaOff val="0"/>
            </a:schemeClr>
          </a:lnRef>
          <a:fillRef idx="3">
            <a:schemeClr val="accent2">
              <a:hueOff val="936304"/>
              <a:satOff val="-1168"/>
              <a:lumOff val="275"/>
              <a:alphaOff val="0"/>
            </a:schemeClr>
          </a:fillRef>
          <a:effectRef idx="2">
            <a:schemeClr val="accent2">
              <a:hueOff val="936304"/>
              <a:satOff val="-1168"/>
              <a:lumOff val="275"/>
              <a:alphaOff val="0"/>
            </a:schemeClr>
          </a:effectRef>
          <a:fontRef idx="minor">
            <a:schemeClr val="lt1"/>
          </a:fontRef>
        </p:style>
      </p:sp>
      <p:sp>
        <p:nvSpPr>
          <p:cNvPr id="34" name="Chevron 8"/>
          <p:cNvSpPr/>
          <p:nvPr/>
        </p:nvSpPr>
        <p:spPr>
          <a:xfrm>
            <a:off x="0" y="1674813"/>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Trim</a:t>
            </a:r>
            <a:endParaRPr lang="en-US" dirty="0">
              <a:solidFill>
                <a:srgbClr val="0000FF"/>
              </a:solidFill>
            </a:endParaRPr>
          </a:p>
        </p:txBody>
      </p:sp>
      <p:grpSp>
        <p:nvGrpSpPr>
          <p:cNvPr id="3" name="Group 5"/>
          <p:cNvGrpSpPr>
            <a:grpSpLocks/>
          </p:cNvGrpSpPr>
          <p:nvPr/>
        </p:nvGrpSpPr>
        <p:grpSpPr bwMode="auto">
          <a:xfrm>
            <a:off x="1981200" y="1165225"/>
            <a:ext cx="7162800" cy="684213"/>
            <a:chOff x="855576" y="1127703"/>
            <a:chExt cx="26576424" cy="794463"/>
          </a:xfrm>
        </p:grpSpPr>
        <p:sp>
          <p:nvSpPr>
            <p:cNvPr id="31" name="Round Same Side Corner Rectangle 30"/>
            <p:cNvSpPr/>
            <p:nvPr/>
          </p:nvSpPr>
          <p:spPr>
            <a:xfrm rot="5400000">
              <a:off x="13746555" y="-11763277"/>
              <a:ext cx="794463" cy="26576424"/>
            </a:xfrm>
            <a:prstGeom prst="round2SameRect">
              <a:avLst/>
            </a:prstGeom>
          </p:spPr>
          <p:style>
            <a:lnRef idx="1">
              <a:schemeClr val="accent2">
                <a:hueOff val="936304"/>
                <a:satOff val="-1168"/>
                <a:lumOff val="2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ound Same Side Corner Rectangle 10"/>
            <p:cNvSpPr/>
            <p:nvPr/>
          </p:nvSpPr>
          <p:spPr>
            <a:xfrm>
              <a:off x="855576" y="1166413"/>
              <a:ext cx="26535195" cy="717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anchor="ctr">
              <a:prstTxWarp prst="textNoShape">
                <a:avLst/>
              </a:prstTxWarp>
            </a:bodyPr>
            <a:lstStyle/>
            <a:p>
              <a:pPr marL="114300" lvl="1" indent="-114300" defTabSz="666750">
                <a:lnSpc>
                  <a:spcPct val="90000"/>
                </a:lnSpc>
                <a:spcAft>
                  <a:spcPct val="15000"/>
                </a:spcAft>
                <a:buFontTx/>
                <a:buChar char="•"/>
                <a:defRPr/>
              </a:pPr>
              <a:r>
                <a:rPr lang="en-US" sz="1500">
                  <a:solidFill>
                    <a:srgbClr val="000000"/>
                  </a:solidFill>
                  <a:ea typeface="ＭＳ Ｐゴシック" charset="-128"/>
                  <a:cs typeface="ＭＳ Ｐゴシック" charset="-128"/>
                </a:rPr>
                <a:t>limits sample</a:t>
              </a:r>
            </a:p>
            <a:p>
              <a:pPr marL="114300" lvl="1" indent="-114300" defTabSz="666750">
                <a:lnSpc>
                  <a:spcPct val="90000"/>
                </a:lnSpc>
                <a:spcAft>
                  <a:spcPct val="15000"/>
                </a:spcAft>
                <a:buFontTx/>
                <a:buChar char="•"/>
                <a:defRPr/>
              </a:pPr>
              <a:r>
                <a:rPr lang="en-US" sz="1500">
                  <a:solidFill>
                    <a:srgbClr val="000000"/>
                  </a:solidFill>
                  <a:ea typeface="ＭＳ Ｐゴシック" charset="-128"/>
                  <a:cs typeface="ＭＳ Ｐゴシック" charset="-128"/>
                </a:rPr>
                <a:t>removes outliers</a:t>
              </a:r>
            </a:p>
          </p:txBody>
        </p:sp>
      </p:grpSp>
      <p:sp>
        <p:nvSpPr>
          <p:cNvPr id="29" name="Chevron 28"/>
          <p:cNvSpPr/>
          <p:nvPr/>
        </p:nvSpPr>
        <p:spPr>
          <a:xfrm rot="5400000">
            <a:off x="314325" y="1998663"/>
            <a:ext cx="1162050" cy="1790700"/>
          </a:xfrm>
          <a:prstGeom prst="chevron">
            <a:avLst/>
          </a:prstGeom>
        </p:spPr>
        <p:style>
          <a:lnRef idx="1">
            <a:schemeClr val="accent2">
              <a:hueOff val="1872608"/>
              <a:satOff val="-2336"/>
              <a:lumOff val="549"/>
              <a:alphaOff val="0"/>
            </a:schemeClr>
          </a:lnRef>
          <a:fillRef idx="3">
            <a:schemeClr val="accent2">
              <a:hueOff val="1872608"/>
              <a:satOff val="-2336"/>
              <a:lumOff val="549"/>
              <a:alphaOff val="0"/>
            </a:schemeClr>
          </a:fillRef>
          <a:effectRef idx="2">
            <a:schemeClr val="accent2">
              <a:hueOff val="1872608"/>
              <a:satOff val="-2336"/>
              <a:lumOff val="549"/>
              <a:alphaOff val="0"/>
            </a:schemeClr>
          </a:effectRef>
          <a:fontRef idx="minor">
            <a:schemeClr val="lt1"/>
          </a:fontRef>
        </p:style>
      </p:sp>
      <p:sp>
        <p:nvSpPr>
          <p:cNvPr id="30" name="Chevron 12"/>
          <p:cNvSpPr/>
          <p:nvPr/>
        </p:nvSpPr>
        <p:spPr>
          <a:xfrm>
            <a:off x="0" y="2801938"/>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Interpolate</a:t>
            </a:r>
            <a:endParaRPr lang="en-US" dirty="0">
              <a:solidFill>
                <a:srgbClr val="0000FF"/>
              </a:solidFill>
            </a:endParaRPr>
          </a:p>
        </p:txBody>
      </p:sp>
      <p:grpSp>
        <p:nvGrpSpPr>
          <p:cNvPr id="4" name="Group 7"/>
          <p:cNvGrpSpPr>
            <a:grpSpLocks/>
          </p:cNvGrpSpPr>
          <p:nvPr/>
        </p:nvGrpSpPr>
        <p:grpSpPr bwMode="auto">
          <a:xfrm>
            <a:off x="1981200" y="2292350"/>
            <a:ext cx="7162800" cy="684213"/>
            <a:chOff x="855576" y="2254484"/>
            <a:chExt cx="26576424" cy="794463"/>
          </a:xfrm>
        </p:grpSpPr>
        <p:sp>
          <p:nvSpPr>
            <p:cNvPr id="27" name="Round Same Side Corner Rectangle 26"/>
            <p:cNvSpPr/>
            <p:nvPr/>
          </p:nvSpPr>
          <p:spPr>
            <a:xfrm rot="5400000">
              <a:off x="13746555" y="-10636496"/>
              <a:ext cx="794463" cy="26576424"/>
            </a:xfrm>
            <a:prstGeom prst="round2SameRect">
              <a:avLst/>
            </a:prstGeom>
          </p:spPr>
          <p:style>
            <a:lnRef idx="1">
              <a:schemeClr val="accent2">
                <a:hueOff val="1872608"/>
                <a:satOff val="-2336"/>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ound Same Side Corner Rectangle 14"/>
            <p:cNvSpPr/>
            <p:nvPr/>
          </p:nvSpPr>
          <p:spPr>
            <a:xfrm>
              <a:off x="855576" y="2293194"/>
              <a:ext cx="26535195" cy="7170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spcCol="1270" anchor="ctr"/>
            <a:lstStyle/>
            <a:p>
              <a:pPr marL="114300" lvl="1" indent="-114300" defTabSz="666750">
                <a:lnSpc>
                  <a:spcPct val="90000"/>
                </a:lnSpc>
                <a:spcAft>
                  <a:spcPct val="15000"/>
                </a:spcAft>
                <a:buFontTx/>
                <a:buChar char="••"/>
                <a:defRPr/>
              </a:pPr>
              <a:r>
                <a:rPr lang="en-US" sz="1500" dirty="0" smtClean="0"/>
                <a:t>interpolates </a:t>
              </a:r>
              <a:r>
                <a:rPr lang="en-US" sz="1500" dirty="0"/>
                <a:t>to fill </a:t>
              </a:r>
              <a:r>
                <a:rPr lang="en-US" sz="1500" dirty="0" smtClean="0"/>
                <a:t>blanks</a:t>
              </a:r>
            </a:p>
            <a:p>
              <a:pPr marL="114300" lvl="1" indent="-114300" defTabSz="666750">
                <a:lnSpc>
                  <a:spcPct val="90000"/>
                </a:lnSpc>
                <a:spcAft>
                  <a:spcPct val="15000"/>
                </a:spcAft>
                <a:buFontTx/>
                <a:buChar char="••"/>
                <a:defRPr/>
              </a:pPr>
              <a:r>
                <a:rPr lang="en-US" sz="1500" dirty="0" smtClean="0"/>
                <a:t> use </a:t>
              </a:r>
              <a:r>
                <a:rPr lang="en-US" sz="1500" dirty="0" err="1" smtClean="0"/>
                <a:t>tideResample</a:t>
              </a:r>
              <a:endParaRPr lang="en-US" sz="1500" dirty="0"/>
            </a:p>
          </p:txBody>
        </p:sp>
      </p:grpSp>
      <p:sp>
        <p:nvSpPr>
          <p:cNvPr id="25" name="Chevron 24"/>
          <p:cNvSpPr/>
          <p:nvPr/>
        </p:nvSpPr>
        <p:spPr>
          <a:xfrm rot="5400000">
            <a:off x="314325" y="3125788"/>
            <a:ext cx="1162050" cy="1790700"/>
          </a:xfrm>
          <a:prstGeom prst="chevron">
            <a:avLst/>
          </a:prstGeom>
        </p:spPr>
        <p:style>
          <a:lnRef idx="1">
            <a:schemeClr val="accent2">
              <a:hueOff val="2808912"/>
              <a:satOff val="-3503"/>
              <a:lumOff val="824"/>
              <a:alphaOff val="0"/>
            </a:schemeClr>
          </a:lnRef>
          <a:fillRef idx="3">
            <a:schemeClr val="accent2">
              <a:hueOff val="2808912"/>
              <a:satOff val="-3503"/>
              <a:lumOff val="824"/>
              <a:alphaOff val="0"/>
            </a:schemeClr>
          </a:fillRef>
          <a:effectRef idx="2">
            <a:schemeClr val="accent2">
              <a:hueOff val="2808912"/>
              <a:satOff val="-3503"/>
              <a:lumOff val="824"/>
              <a:alphaOff val="0"/>
            </a:schemeClr>
          </a:effectRef>
          <a:fontRef idx="minor">
            <a:schemeClr val="lt1"/>
          </a:fontRef>
        </p:style>
      </p:sp>
      <p:sp>
        <p:nvSpPr>
          <p:cNvPr id="26" name="Chevron 16"/>
          <p:cNvSpPr/>
          <p:nvPr/>
        </p:nvSpPr>
        <p:spPr>
          <a:xfrm>
            <a:off x="0" y="3929063"/>
            <a:ext cx="1790700" cy="347662"/>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Filter</a:t>
            </a:r>
            <a:endParaRPr lang="en-US" dirty="0">
              <a:solidFill>
                <a:srgbClr val="0000FF"/>
              </a:solidFill>
            </a:endParaRPr>
          </a:p>
        </p:txBody>
      </p:sp>
      <p:grpSp>
        <p:nvGrpSpPr>
          <p:cNvPr id="5" name="Group 9"/>
          <p:cNvGrpSpPr>
            <a:grpSpLocks/>
          </p:cNvGrpSpPr>
          <p:nvPr/>
        </p:nvGrpSpPr>
        <p:grpSpPr bwMode="auto">
          <a:xfrm>
            <a:off x="1981200" y="3419475"/>
            <a:ext cx="7162800" cy="682625"/>
            <a:chOff x="855576" y="3381265"/>
            <a:chExt cx="26576424" cy="794463"/>
          </a:xfrm>
        </p:grpSpPr>
        <p:sp>
          <p:nvSpPr>
            <p:cNvPr id="23" name="Round Same Side Corner Rectangle 22"/>
            <p:cNvSpPr/>
            <p:nvPr/>
          </p:nvSpPr>
          <p:spPr>
            <a:xfrm rot="5400000">
              <a:off x="13746555" y="-9509715"/>
              <a:ext cx="794463" cy="26576424"/>
            </a:xfrm>
            <a:prstGeom prst="round2SameRect">
              <a:avLst/>
            </a:prstGeom>
          </p:spPr>
          <p:style>
            <a:lnRef idx="1">
              <a:schemeClr val="accent2">
                <a:hueOff val="2808912"/>
                <a:satOff val="-3503"/>
                <a:lumOff val="82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ound Same Side Corner Rectangle 18"/>
            <p:cNvSpPr/>
            <p:nvPr/>
          </p:nvSpPr>
          <p:spPr>
            <a:xfrm>
              <a:off x="855576" y="3420065"/>
              <a:ext cx="26535195" cy="7168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spcCol="1270" anchor="ctr"/>
            <a:lstStyle/>
            <a:p>
              <a:pPr marL="114300" lvl="1" indent="-114300" defTabSz="666750">
                <a:lnSpc>
                  <a:spcPct val="90000"/>
                </a:lnSpc>
                <a:spcAft>
                  <a:spcPct val="15000"/>
                </a:spcAft>
                <a:buFontTx/>
                <a:buChar char="••"/>
                <a:defRPr/>
              </a:pPr>
              <a:r>
                <a:rPr lang="en-US" sz="1500" dirty="0"/>
                <a:t>smoothing</a:t>
              </a:r>
            </a:p>
          </p:txBody>
        </p:sp>
      </p:grpSp>
      <p:sp>
        <p:nvSpPr>
          <p:cNvPr id="21" name="Chevron 20"/>
          <p:cNvSpPr/>
          <p:nvPr/>
        </p:nvSpPr>
        <p:spPr>
          <a:xfrm rot="5400000">
            <a:off x="314325" y="4252913"/>
            <a:ext cx="1162050" cy="1790700"/>
          </a:xfrm>
          <a:prstGeom prst="chevron">
            <a:avLst/>
          </a:prstGeom>
        </p:spPr>
        <p:style>
          <a:lnRef idx="1">
            <a:schemeClr val="accent2">
              <a:hueOff val="3745216"/>
              <a:satOff val="-4671"/>
              <a:lumOff val="1098"/>
              <a:alphaOff val="0"/>
            </a:schemeClr>
          </a:lnRef>
          <a:fillRef idx="3">
            <a:schemeClr val="accent2">
              <a:hueOff val="3745216"/>
              <a:satOff val="-4671"/>
              <a:lumOff val="1098"/>
              <a:alphaOff val="0"/>
            </a:schemeClr>
          </a:fillRef>
          <a:effectRef idx="2">
            <a:schemeClr val="accent2">
              <a:hueOff val="3745216"/>
              <a:satOff val="-4671"/>
              <a:lumOff val="1098"/>
              <a:alphaOff val="0"/>
            </a:schemeClr>
          </a:effectRef>
          <a:fontRef idx="minor">
            <a:schemeClr val="lt1"/>
          </a:fontRef>
        </p:style>
      </p:sp>
      <p:sp>
        <p:nvSpPr>
          <p:cNvPr id="22" name="Chevron 20"/>
          <p:cNvSpPr/>
          <p:nvPr/>
        </p:nvSpPr>
        <p:spPr>
          <a:xfrm>
            <a:off x="0" y="5054600"/>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err="1" smtClean="0">
                <a:solidFill>
                  <a:srgbClr val="0000FF"/>
                </a:solidFill>
              </a:rPr>
              <a:t>Downsample</a:t>
            </a:r>
            <a:endParaRPr lang="en-US" dirty="0">
              <a:solidFill>
                <a:srgbClr val="0000FF"/>
              </a:solidFill>
            </a:endParaRPr>
          </a:p>
        </p:txBody>
      </p:sp>
      <p:grpSp>
        <p:nvGrpSpPr>
          <p:cNvPr id="6" name="Group 11"/>
          <p:cNvGrpSpPr>
            <a:grpSpLocks/>
          </p:cNvGrpSpPr>
          <p:nvPr/>
        </p:nvGrpSpPr>
        <p:grpSpPr bwMode="auto">
          <a:xfrm>
            <a:off x="1981200" y="4546600"/>
            <a:ext cx="7162800" cy="682625"/>
            <a:chOff x="855576" y="4508045"/>
            <a:chExt cx="26576424" cy="794463"/>
          </a:xfrm>
        </p:grpSpPr>
        <p:sp>
          <p:nvSpPr>
            <p:cNvPr id="19" name="Round Same Side Corner Rectangle 18"/>
            <p:cNvSpPr/>
            <p:nvPr/>
          </p:nvSpPr>
          <p:spPr>
            <a:xfrm rot="5400000">
              <a:off x="13746555" y="-8382935"/>
              <a:ext cx="794463" cy="26576424"/>
            </a:xfrm>
            <a:prstGeom prst="round2SameRect">
              <a:avLst/>
            </a:prstGeom>
          </p:spPr>
          <p:style>
            <a:lnRef idx="1">
              <a:schemeClr val="accent2">
                <a:hueOff val="3745216"/>
                <a:satOff val="-4671"/>
                <a:lumOff val="109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 Same Side Corner Rectangle 22"/>
            <p:cNvSpPr/>
            <p:nvPr/>
          </p:nvSpPr>
          <p:spPr>
            <a:xfrm>
              <a:off x="855576" y="4546845"/>
              <a:ext cx="26535195" cy="7168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anchor="ctr">
              <a:prstTxWarp prst="textNoShape">
                <a:avLst/>
              </a:prstTxWarp>
            </a:bodyPr>
            <a:lstStyle/>
            <a:p>
              <a:pPr marL="114300" lvl="1" indent="-114300" defTabSz="666750">
                <a:lnSpc>
                  <a:spcPct val="90000"/>
                </a:lnSpc>
                <a:spcAft>
                  <a:spcPct val="15000"/>
                </a:spcAft>
                <a:buFontTx/>
                <a:buChar char="•"/>
                <a:defRPr/>
              </a:pPr>
              <a:r>
                <a:rPr lang="en-US" sz="1500" dirty="0" err="1" smtClean="0">
                  <a:solidFill>
                    <a:srgbClr val="000000"/>
                  </a:solidFill>
                  <a:ea typeface="ＭＳ Ｐゴシック" charset="-128"/>
                  <a:cs typeface="ＭＳ Ｐゴシック" charset="-128"/>
                </a:rPr>
                <a:t>downsamples</a:t>
              </a:r>
              <a:endParaRPr lang="en-US" sz="1500" dirty="0" smtClean="0">
                <a:solidFill>
                  <a:srgbClr val="000000"/>
                </a:solidFill>
                <a:ea typeface="ＭＳ Ｐゴシック" charset="-128"/>
                <a:cs typeface="ＭＳ Ｐゴシック" charset="-128"/>
              </a:endParaRPr>
            </a:p>
            <a:p>
              <a:pPr marL="114300" lvl="1" indent="-114300" defTabSz="666750">
                <a:lnSpc>
                  <a:spcPct val="90000"/>
                </a:lnSpc>
                <a:spcAft>
                  <a:spcPct val="15000"/>
                </a:spcAft>
                <a:buFontTx/>
                <a:buChar char="•"/>
                <a:defRPr/>
              </a:pPr>
              <a:r>
                <a:rPr lang="en-US" sz="1500" dirty="0" smtClean="0">
                  <a:solidFill>
                    <a:srgbClr val="000000"/>
                  </a:solidFill>
                  <a:ea typeface="ＭＳ Ｐゴシック" charset="-128"/>
                  <a:cs typeface="ＭＳ Ｐゴシック" charset="-128"/>
                </a:rPr>
                <a:t>aligns</a:t>
              </a:r>
            </a:p>
            <a:p>
              <a:pPr marL="114300" lvl="1" indent="-114300" defTabSz="666750">
                <a:lnSpc>
                  <a:spcPct val="90000"/>
                </a:lnSpc>
                <a:spcAft>
                  <a:spcPct val="15000"/>
                </a:spcAft>
                <a:buFontTx/>
                <a:buChar char="•"/>
                <a:defRPr/>
              </a:pPr>
              <a:r>
                <a:rPr lang="en-US" sz="1500" dirty="0" smtClean="0">
                  <a:solidFill>
                    <a:srgbClr val="000000"/>
                  </a:solidFill>
                  <a:ea typeface="ＭＳ Ｐゴシック" charset="-128"/>
                  <a:cs typeface="ＭＳ Ｐゴシック" charset="-128"/>
                </a:rPr>
                <a:t>use </a:t>
              </a:r>
              <a:r>
                <a:rPr lang="en-US" sz="1500" dirty="0" err="1" smtClean="0">
                  <a:solidFill>
                    <a:srgbClr val="000000"/>
                  </a:solidFill>
                  <a:ea typeface="ＭＳ Ｐゴシック" charset="-128"/>
                  <a:cs typeface="ＭＳ Ｐゴシック" charset="-128"/>
                </a:rPr>
                <a:t>tideResample</a:t>
              </a:r>
              <a:r>
                <a:rPr lang="en-US" sz="1500" dirty="0" smtClean="0">
                  <a:solidFill>
                    <a:srgbClr val="000000"/>
                  </a:solidFill>
                  <a:ea typeface="ＭＳ Ｐゴシック" charset="-128"/>
                  <a:cs typeface="ＭＳ Ｐゴシック" charset="-128"/>
                </a:rPr>
                <a:t> (again)</a:t>
              </a:r>
              <a:endParaRPr lang="en-US" sz="1500" dirty="0">
                <a:solidFill>
                  <a:srgbClr val="000000"/>
                </a:solidFill>
                <a:ea typeface="ＭＳ Ｐゴシック" charset="-128"/>
                <a:cs typeface="ＭＳ Ｐゴシック" charset="-128"/>
              </a:endParaRPr>
            </a:p>
          </p:txBody>
        </p:sp>
      </p:grpSp>
      <p:sp>
        <p:nvSpPr>
          <p:cNvPr id="17" name="Chevron 16"/>
          <p:cNvSpPr/>
          <p:nvPr/>
        </p:nvSpPr>
        <p:spPr>
          <a:xfrm rot="5400000">
            <a:off x="313531" y="5379244"/>
            <a:ext cx="1163638" cy="1790700"/>
          </a:xfrm>
          <a:prstGeom prst="chevron">
            <a:avLst/>
          </a:prstGeom>
        </p:spPr>
        <p:style>
          <a:lnRef idx="1">
            <a:schemeClr val="accent2">
              <a:hueOff val="4681520"/>
              <a:satOff val="-5839"/>
              <a:lumOff val="1373"/>
              <a:alphaOff val="0"/>
            </a:schemeClr>
          </a:lnRef>
          <a:fillRef idx="3">
            <a:schemeClr val="accent2">
              <a:hueOff val="4681520"/>
              <a:satOff val="-5839"/>
              <a:lumOff val="1373"/>
              <a:alphaOff val="0"/>
            </a:schemeClr>
          </a:fillRef>
          <a:effectRef idx="2">
            <a:schemeClr val="accent2">
              <a:hueOff val="4681520"/>
              <a:satOff val="-5839"/>
              <a:lumOff val="1373"/>
              <a:alphaOff val="0"/>
            </a:schemeClr>
          </a:effectRef>
          <a:fontRef idx="minor">
            <a:schemeClr val="lt1"/>
          </a:fontRef>
        </p:style>
      </p:sp>
      <p:sp>
        <p:nvSpPr>
          <p:cNvPr id="18" name="Chevron 24"/>
          <p:cNvSpPr/>
          <p:nvPr/>
        </p:nvSpPr>
        <p:spPr>
          <a:xfrm>
            <a:off x="0" y="6181725"/>
            <a:ext cx="1790700" cy="349250"/>
          </a:xfrm>
          <a:prstGeom prst="rect">
            <a:avLst/>
          </a:prstGeom>
        </p:spPr>
        <p:style>
          <a:lnRef idx="0">
            <a:scrgbClr r="0" g="0" b="0"/>
          </a:lnRef>
          <a:fillRef idx="0">
            <a:scrgbClr r="0" g="0" b="0"/>
          </a:fillRef>
          <a:effectRef idx="0">
            <a:scrgbClr r="0" g="0" b="0"/>
          </a:effectRef>
          <a:fontRef idx="minor">
            <a:schemeClr val="lt1"/>
          </a:fontRef>
        </p:style>
        <p:txBody>
          <a:bodyPr lIns="7620" tIns="7620" rIns="7620" bIns="7620" spcCol="1270" anchor="ctr"/>
          <a:lstStyle/>
          <a:p>
            <a:pPr algn="ctr" defTabSz="533400">
              <a:lnSpc>
                <a:spcPct val="90000"/>
              </a:lnSpc>
              <a:spcAft>
                <a:spcPct val="35000"/>
              </a:spcAft>
              <a:defRPr/>
            </a:pPr>
            <a:r>
              <a:rPr lang="en-US" dirty="0" smtClean="0">
                <a:solidFill>
                  <a:srgbClr val="0000FF"/>
                </a:solidFill>
              </a:rPr>
              <a:t>Peaks</a:t>
            </a:r>
            <a:endParaRPr lang="en-US" dirty="0">
              <a:solidFill>
                <a:srgbClr val="0000FF"/>
              </a:solidFill>
            </a:endParaRPr>
          </a:p>
        </p:txBody>
      </p:sp>
      <p:grpSp>
        <p:nvGrpSpPr>
          <p:cNvPr id="7" name="Group 13"/>
          <p:cNvGrpSpPr>
            <a:grpSpLocks/>
          </p:cNvGrpSpPr>
          <p:nvPr/>
        </p:nvGrpSpPr>
        <p:grpSpPr bwMode="auto">
          <a:xfrm>
            <a:off x="1981200" y="5672138"/>
            <a:ext cx="7162800" cy="684212"/>
            <a:chOff x="855576" y="5634826"/>
            <a:chExt cx="26576424" cy="794463"/>
          </a:xfrm>
        </p:grpSpPr>
        <p:sp>
          <p:nvSpPr>
            <p:cNvPr id="15" name="Round Same Side Corner Rectangle 14"/>
            <p:cNvSpPr/>
            <p:nvPr/>
          </p:nvSpPr>
          <p:spPr>
            <a:xfrm rot="5400000">
              <a:off x="13746556" y="-7256155"/>
              <a:ext cx="794463" cy="26576424"/>
            </a:xfrm>
            <a:prstGeom prst="round2SameRect">
              <a:avLst/>
            </a:prstGeom>
          </p:spPr>
          <p:style>
            <a:lnRef idx="1">
              <a:schemeClr val="accent2">
                <a:hueOff val="4681520"/>
                <a:satOff val="-5839"/>
                <a:lumOff val="13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ound Same Side Corner Rectangle 26"/>
            <p:cNvSpPr/>
            <p:nvPr/>
          </p:nvSpPr>
          <p:spPr>
            <a:xfrm>
              <a:off x="855576" y="5673535"/>
              <a:ext cx="26535195" cy="7170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80" tIns="9525" rIns="9525" bIns="9525" spcCol="1270" anchor="ctr"/>
            <a:lstStyle/>
            <a:p>
              <a:pPr marL="114300" lvl="1" indent="-114300" defTabSz="666750">
                <a:lnSpc>
                  <a:spcPct val="90000"/>
                </a:lnSpc>
                <a:spcAft>
                  <a:spcPct val="15000"/>
                </a:spcAft>
                <a:buFontTx/>
                <a:buChar char="••"/>
                <a:defRPr/>
              </a:pPr>
              <a:r>
                <a:rPr lang="en-US" sz="1500" dirty="0"/>
                <a:t>finds peaks</a:t>
              </a:r>
            </a:p>
          </p:txBody>
        </p:sp>
      </p:grpSp>
      <p:sp>
        <p:nvSpPr>
          <p:cNvPr id="40" name="Title 39"/>
          <p:cNvSpPr>
            <a:spLocks noGrp="1"/>
          </p:cNvSpPr>
          <p:nvPr>
            <p:ph type="title"/>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Connector 109"/>
          <p:cNvCxnSpPr>
            <a:stCxn id="31" idx="1"/>
            <a:endCxn id="90" idx="5"/>
          </p:cNvCxnSpPr>
          <p:nvPr/>
        </p:nvCxnSpPr>
        <p:spPr>
          <a:xfrm rot="16200000" flipH="1">
            <a:off x="2675543" y="3803183"/>
            <a:ext cx="965014" cy="760818"/>
          </a:xfrm>
          <a:prstGeom prst="line">
            <a:avLst/>
          </a:prstGeom>
          <a:ln>
            <a:solidFill>
              <a:srgbClr val="FFA2FB"/>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37" idx="2"/>
            <a:endCxn id="96" idx="6"/>
          </p:cNvCxnSpPr>
          <p:nvPr/>
        </p:nvCxnSpPr>
        <p:spPr>
          <a:xfrm rot="10800000" flipH="1">
            <a:off x="5469138" y="4091518"/>
            <a:ext cx="822386" cy="80433"/>
          </a:xfrm>
          <a:prstGeom prst="line">
            <a:avLst/>
          </a:prstGeom>
          <a:ln>
            <a:solidFill>
              <a:srgbClr val="FFA2FB"/>
            </a:solidFill>
          </a:ln>
        </p:spPr>
        <p:style>
          <a:lnRef idx="2">
            <a:schemeClr val="accent1"/>
          </a:lnRef>
          <a:fillRef idx="0">
            <a:schemeClr val="accent1"/>
          </a:fillRef>
          <a:effectRef idx="1">
            <a:schemeClr val="accent1"/>
          </a:effectRef>
          <a:fontRef idx="minor">
            <a:schemeClr val="tx1"/>
          </a:fontRef>
        </p:style>
      </p:cxnSp>
      <p:sp>
        <p:nvSpPr>
          <p:cNvPr id="89090" name="Title 1"/>
          <p:cNvSpPr>
            <a:spLocks noGrp="1"/>
          </p:cNvSpPr>
          <p:nvPr>
            <p:ph type="title"/>
          </p:nvPr>
        </p:nvSpPr>
        <p:spPr>
          <a:xfrm>
            <a:off x="4741862" y="258380"/>
            <a:ext cx="4160838" cy="604837"/>
          </a:xfrm>
        </p:spPr>
        <p:txBody>
          <a:bodyPr>
            <a:normAutofit fontScale="90000"/>
          </a:bodyPr>
          <a:lstStyle/>
          <a:p>
            <a:r>
              <a:rPr lang="en-US" dirty="0" smtClean="0"/>
              <a:t>Discussion</a:t>
            </a:r>
            <a:br>
              <a:rPr lang="en-US" dirty="0" smtClean="0"/>
            </a:br>
            <a:r>
              <a:rPr lang="en-US" dirty="0" smtClean="0"/>
              <a:t>Interpolation</a:t>
            </a:r>
          </a:p>
        </p:txBody>
      </p:sp>
      <p:sp>
        <p:nvSpPr>
          <p:cNvPr id="3" name="Rectangle 2"/>
          <p:cNvSpPr/>
          <p:nvPr/>
        </p:nvSpPr>
        <p:spPr>
          <a:xfrm>
            <a:off x="6092825" y="6565900"/>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4273550" y="6607175"/>
            <a:ext cx="8978900" cy="1524000"/>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rot="5400000">
            <a:off x="-1654969"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08311"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61653" y="42457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14995" y="42465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31663"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78321"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24979"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71637"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18295"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64953"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811611"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58269"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704927"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68518" y="4238096"/>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98243"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44901"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91559"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38217"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84875" y="42473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51666" y="443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94091" y="44555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49216" y="38925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87407" y="34141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25598" y="31792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55323" y="36787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18914" y="44217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40172" y="48556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91063" y="5441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50422" y="53848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5005547" y="4838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69138" y="4095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98863" y="37105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62454" y="44196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43069" y="4883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68561" y="42587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32153" y="40153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88864" y="39327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83711" y="51710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31640"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84982" y="42465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38324" y="42457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91666" y="4246562"/>
            <a:ext cx="4537075" cy="15875"/>
          </a:xfrm>
          <a:prstGeom prst="line">
            <a:avLst/>
          </a:prstGeom>
          <a:ln>
            <a:solidFill>
              <a:schemeClr val="bg2">
                <a:lumMod val="40000"/>
                <a:lumOff val="60000"/>
              </a:schemeClr>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54992"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801650"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48308"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94966"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41624" y="4246562"/>
            <a:ext cx="4537075" cy="15875"/>
          </a:xfrm>
          <a:prstGeom prst="line">
            <a:avLst/>
          </a:prstGeom>
          <a:ln>
            <a:solidFill>
              <a:srgbClr val="8EB4E3"/>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88282"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34940"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81598" y="42465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28256"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74914" y="4246562"/>
            <a:ext cx="4537075" cy="15875"/>
          </a:xfrm>
          <a:prstGeom prst="line">
            <a:avLst/>
          </a:prstGeom>
          <a:ln>
            <a:solidFill>
              <a:srgbClr val="8EB4E3"/>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21572"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68230"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14888" y="42457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61546" y="42457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609791" y="42473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96162" y="4533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38586" y="424391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47144" y="35792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93803" y="32575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40461" y="33443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3004052" y="39962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408377" y="45360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22768" y="51689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18626" y="56324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69517" y="51223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37342" y="43772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67067" y="379941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39124" y="40153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77316" y="47709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53698" y="44301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17290" y="42079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51248" y="38036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22267" y="4339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40907" y="5213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6629400" y="1189566"/>
            <a:ext cx="2186416" cy="369332"/>
          </a:xfrm>
          <a:prstGeom prst="rect">
            <a:avLst/>
          </a:prstGeom>
          <a:noFill/>
        </p:spPr>
        <p:txBody>
          <a:bodyPr wrap="none" rtlCol="0">
            <a:spAutoFit/>
          </a:bodyPr>
          <a:lstStyle/>
          <a:p>
            <a:pPr algn="r"/>
            <a:r>
              <a:rPr lang="en-US" dirty="0" smtClean="0">
                <a:solidFill>
                  <a:srgbClr val="00C359"/>
                </a:solidFill>
              </a:rPr>
              <a:t>default: straight line</a:t>
            </a:r>
            <a:endParaRPr lang="en-US" dirty="0">
              <a:solidFill>
                <a:srgbClr val="00C359"/>
              </a:solidFill>
            </a:endParaRPr>
          </a:p>
        </p:txBody>
      </p:sp>
      <p:sp>
        <p:nvSpPr>
          <p:cNvPr id="118" name="Oval 117"/>
          <p:cNvSpPr/>
          <p:nvPr/>
        </p:nvSpPr>
        <p:spPr>
          <a:xfrm>
            <a:off x="5700872" y="4098925"/>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19" name="Oval 118"/>
          <p:cNvSpPr/>
          <p:nvPr/>
        </p:nvSpPr>
        <p:spPr>
          <a:xfrm>
            <a:off x="5923122" y="4070350"/>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20" name="Oval 119"/>
          <p:cNvSpPr/>
          <p:nvPr/>
        </p:nvSpPr>
        <p:spPr>
          <a:xfrm>
            <a:off x="3021172" y="4018491"/>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21" name="Oval 120"/>
          <p:cNvSpPr/>
          <p:nvPr/>
        </p:nvSpPr>
        <p:spPr>
          <a:xfrm>
            <a:off x="3249772" y="4302124"/>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1000"/>
                                        <p:tgtEl>
                                          <p:spTgt spid="110"/>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1000"/>
                                        <p:tgtEl>
                                          <p:spTgt spid="112"/>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1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8"/>
          <p:cNvSpPr/>
          <p:nvPr/>
        </p:nvSpPr>
        <p:spPr>
          <a:xfrm>
            <a:off x="2597150" y="3302000"/>
            <a:ext cx="1111250" cy="1524000"/>
          </a:xfrm>
          <a:custGeom>
            <a:avLst/>
            <a:gdLst>
              <a:gd name="connsiteX0" fmla="*/ 1111250 w 1111250"/>
              <a:gd name="connsiteY0" fmla="*/ 1524000 h 1524000"/>
              <a:gd name="connsiteX1" fmla="*/ 863600 w 1111250"/>
              <a:gd name="connsiteY1" fmla="*/ 1206500 h 1524000"/>
              <a:gd name="connsiteX2" fmla="*/ 463550 w 1111250"/>
              <a:gd name="connsiteY2" fmla="*/ 717550 h 1524000"/>
              <a:gd name="connsiteX3" fmla="*/ 209550 w 1111250"/>
              <a:gd name="connsiteY3" fmla="*/ 361950 h 1524000"/>
              <a:gd name="connsiteX4" fmla="*/ 0 w 111125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0" h="1524000">
                <a:moveTo>
                  <a:pt x="1111250" y="1524000"/>
                </a:moveTo>
                <a:lnTo>
                  <a:pt x="863600" y="1206500"/>
                </a:lnTo>
                <a:lnTo>
                  <a:pt x="463550" y="717550"/>
                </a:lnTo>
                <a:lnTo>
                  <a:pt x="209550" y="361950"/>
                </a:lnTo>
                <a:lnTo>
                  <a:pt x="0" y="0"/>
                </a:lnTo>
              </a:path>
            </a:pathLst>
          </a:custGeom>
          <a:ln>
            <a:solidFill>
              <a:srgbClr val="FFA2F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5289550" y="3776621"/>
            <a:ext cx="1182886" cy="718022"/>
          </a:xfrm>
          <a:custGeom>
            <a:avLst/>
            <a:gdLst>
              <a:gd name="connsiteX0" fmla="*/ 0 w 1104900"/>
              <a:gd name="connsiteY0" fmla="*/ 539750 h 590550"/>
              <a:gd name="connsiteX1" fmla="*/ 209550 w 1104900"/>
              <a:gd name="connsiteY1" fmla="*/ 241300 h 590550"/>
              <a:gd name="connsiteX2" fmla="*/ 565150 w 1104900"/>
              <a:gd name="connsiteY2" fmla="*/ 0 h 590550"/>
              <a:gd name="connsiteX3" fmla="*/ 869950 w 1104900"/>
              <a:gd name="connsiteY3" fmla="*/ 190500 h 590550"/>
              <a:gd name="connsiteX4" fmla="*/ 1104900 w 1104900"/>
              <a:gd name="connsiteY4" fmla="*/ 590550 h 590550"/>
              <a:gd name="connsiteX0" fmla="*/ 0 w 1104900"/>
              <a:gd name="connsiteY0" fmla="*/ 539750 h 590550"/>
              <a:gd name="connsiteX1" fmla="*/ 209550 w 1104900"/>
              <a:gd name="connsiteY1" fmla="*/ 241300 h 590550"/>
              <a:gd name="connsiteX2" fmla="*/ 565150 w 1104900"/>
              <a:gd name="connsiteY2" fmla="*/ 0 h 590550"/>
              <a:gd name="connsiteX3" fmla="*/ 869950 w 1104900"/>
              <a:gd name="connsiteY3" fmla="*/ 190500 h 590550"/>
              <a:gd name="connsiteX4" fmla="*/ 1104900 w 1104900"/>
              <a:gd name="connsiteY4" fmla="*/ 590550 h 590550"/>
              <a:gd name="connsiteX0" fmla="*/ 0 w 1104900"/>
              <a:gd name="connsiteY0" fmla="*/ 548217 h 599017"/>
              <a:gd name="connsiteX1" fmla="*/ 209550 w 1104900"/>
              <a:gd name="connsiteY1" fmla="*/ 249767 h 599017"/>
              <a:gd name="connsiteX2" fmla="*/ 565150 w 1104900"/>
              <a:gd name="connsiteY2" fmla="*/ 8467 h 599017"/>
              <a:gd name="connsiteX3" fmla="*/ 869950 w 1104900"/>
              <a:gd name="connsiteY3" fmla="*/ 198967 h 599017"/>
              <a:gd name="connsiteX4" fmla="*/ 1104900 w 1104900"/>
              <a:gd name="connsiteY4" fmla="*/ 599017 h 599017"/>
              <a:gd name="connsiteX0" fmla="*/ 76117 w 1181017"/>
              <a:gd name="connsiteY0" fmla="*/ 548217 h 599017"/>
              <a:gd name="connsiteX1" fmla="*/ 0 w 1181017"/>
              <a:gd name="connsiteY1" fmla="*/ 544174 h 599017"/>
              <a:gd name="connsiteX2" fmla="*/ 285667 w 1181017"/>
              <a:gd name="connsiteY2" fmla="*/ 249767 h 599017"/>
              <a:gd name="connsiteX3" fmla="*/ 641267 w 1181017"/>
              <a:gd name="connsiteY3" fmla="*/ 8467 h 599017"/>
              <a:gd name="connsiteX4" fmla="*/ 946067 w 1181017"/>
              <a:gd name="connsiteY4" fmla="*/ 198967 h 599017"/>
              <a:gd name="connsiteX5" fmla="*/ 1181017 w 1181017"/>
              <a:gd name="connsiteY5" fmla="*/ 599017 h 599017"/>
              <a:gd name="connsiteX0" fmla="*/ 76117 w 1181017"/>
              <a:gd name="connsiteY0" fmla="*/ 539841 h 590641"/>
              <a:gd name="connsiteX1" fmla="*/ 0 w 1181017"/>
              <a:gd name="connsiteY1" fmla="*/ 535798 h 590641"/>
              <a:gd name="connsiteX2" fmla="*/ 285667 w 1181017"/>
              <a:gd name="connsiteY2" fmla="*/ 241391 h 590641"/>
              <a:gd name="connsiteX3" fmla="*/ 641267 w 1181017"/>
              <a:gd name="connsiteY3" fmla="*/ 91 h 590641"/>
              <a:gd name="connsiteX4" fmla="*/ 946067 w 1181017"/>
              <a:gd name="connsiteY4" fmla="*/ 241935 h 590641"/>
              <a:gd name="connsiteX5" fmla="*/ 1181017 w 1181017"/>
              <a:gd name="connsiteY5" fmla="*/ 590641 h 590641"/>
              <a:gd name="connsiteX0" fmla="*/ 76117 w 1181017"/>
              <a:gd name="connsiteY0" fmla="*/ 539978 h 590778"/>
              <a:gd name="connsiteX1" fmla="*/ 0 w 1181017"/>
              <a:gd name="connsiteY1" fmla="*/ 535935 h 590778"/>
              <a:gd name="connsiteX2" fmla="*/ 285667 w 1181017"/>
              <a:gd name="connsiteY2" fmla="*/ 241528 h 590778"/>
              <a:gd name="connsiteX3" fmla="*/ 278959 w 1181017"/>
              <a:gd name="connsiteY3" fmla="*/ 240704 h 590778"/>
              <a:gd name="connsiteX4" fmla="*/ 641267 w 1181017"/>
              <a:gd name="connsiteY4" fmla="*/ 228 h 590778"/>
              <a:gd name="connsiteX5" fmla="*/ 946067 w 1181017"/>
              <a:gd name="connsiteY5" fmla="*/ 242072 h 590778"/>
              <a:gd name="connsiteX6" fmla="*/ 1181017 w 1181017"/>
              <a:gd name="connsiteY6" fmla="*/ 590778 h 590778"/>
              <a:gd name="connsiteX0" fmla="*/ 76117 w 1181017"/>
              <a:gd name="connsiteY0" fmla="*/ 539978 h 590778"/>
              <a:gd name="connsiteX1" fmla="*/ 0 w 1181017"/>
              <a:gd name="connsiteY1" fmla="*/ 535935 h 590778"/>
              <a:gd name="connsiteX2" fmla="*/ 285667 w 1181017"/>
              <a:gd name="connsiteY2" fmla="*/ 241528 h 590778"/>
              <a:gd name="connsiteX3" fmla="*/ 278960 w 1181017"/>
              <a:gd name="connsiteY3" fmla="*/ 240704 h 590778"/>
              <a:gd name="connsiteX4" fmla="*/ 641267 w 1181017"/>
              <a:gd name="connsiteY4" fmla="*/ 228 h 590778"/>
              <a:gd name="connsiteX5" fmla="*/ 946067 w 1181017"/>
              <a:gd name="connsiteY5" fmla="*/ 242072 h 590778"/>
              <a:gd name="connsiteX6" fmla="*/ 1181017 w 1181017"/>
              <a:gd name="connsiteY6" fmla="*/ 590778 h 590778"/>
              <a:gd name="connsiteX0" fmla="*/ 76117 w 1181017"/>
              <a:gd name="connsiteY0" fmla="*/ 539978 h 590778"/>
              <a:gd name="connsiteX1" fmla="*/ 0 w 1181017"/>
              <a:gd name="connsiteY1" fmla="*/ 535935 h 590778"/>
              <a:gd name="connsiteX2" fmla="*/ 285667 w 1181017"/>
              <a:gd name="connsiteY2" fmla="*/ 241528 h 590778"/>
              <a:gd name="connsiteX3" fmla="*/ 278960 w 1181017"/>
              <a:gd name="connsiteY3" fmla="*/ 240704 h 590778"/>
              <a:gd name="connsiteX4" fmla="*/ 641267 w 1181017"/>
              <a:gd name="connsiteY4" fmla="*/ 228 h 590778"/>
              <a:gd name="connsiteX5" fmla="*/ 908027 w 1181017"/>
              <a:gd name="connsiteY5" fmla="*/ 242072 h 590778"/>
              <a:gd name="connsiteX6" fmla="*/ 1181017 w 1181017"/>
              <a:gd name="connsiteY6" fmla="*/ 590778 h 590778"/>
              <a:gd name="connsiteX0" fmla="*/ 76117 w 1181017"/>
              <a:gd name="connsiteY0" fmla="*/ 539978 h 590778"/>
              <a:gd name="connsiteX1" fmla="*/ 0 w 1181017"/>
              <a:gd name="connsiteY1" fmla="*/ 535935 h 590778"/>
              <a:gd name="connsiteX2" fmla="*/ 285667 w 1181017"/>
              <a:gd name="connsiteY2" fmla="*/ 241528 h 590778"/>
              <a:gd name="connsiteX3" fmla="*/ 278960 w 1181017"/>
              <a:gd name="connsiteY3" fmla="*/ 240704 h 590778"/>
              <a:gd name="connsiteX4" fmla="*/ 329678 w 1181017"/>
              <a:gd name="connsiteY4" fmla="*/ 240705 h 590778"/>
              <a:gd name="connsiteX5" fmla="*/ 641267 w 1181017"/>
              <a:gd name="connsiteY5" fmla="*/ 228 h 590778"/>
              <a:gd name="connsiteX6" fmla="*/ 908027 w 1181017"/>
              <a:gd name="connsiteY6" fmla="*/ 242072 h 590778"/>
              <a:gd name="connsiteX7" fmla="*/ 1181017 w 1181017"/>
              <a:gd name="connsiteY7" fmla="*/ 590778 h 590778"/>
              <a:gd name="connsiteX0" fmla="*/ 76117 w 1181017"/>
              <a:gd name="connsiteY0" fmla="*/ 539978 h 590778"/>
              <a:gd name="connsiteX1" fmla="*/ 0 w 1181017"/>
              <a:gd name="connsiteY1" fmla="*/ 535935 h 590778"/>
              <a:gd name="connsiteX2" fmla="*/ 285667 w 1181017"/>
              <a:gd name="connsiteY2" fmla="*/ 241528 h 590778"/>
              <a:gd name="connsiteX3" fmla="*/ 329678 w 1181017"/>
              <a:gd name="connsiteY3" fmla="*/ 240705 h 590778"/>
              <a:gd name="connsiteX4" fmla="*/ 641267 w 1181017"/>
              <a:gd name="connsiteY4" fmla="*/ 228 h 590778"/>
              <a:gd name="connsiteX5" fmla="*/ 908027 w 1181017"/>
              <a:gd name="connsiteY5" fmla="*/ 242072 h 590778"/>
              <a:gd name="connsiteX6" fmla="*/ 1181017 w 1181017"/>
              <a:gd name="connsiteY6" fmla="*/ 590778 h 590778"/>
              <a:gd name="connsiteX0" fmla="*/ 76117 w 1181017"/>
              <a:gd name="connsiteY0" fmla="*/ 539978 h 590778"/>
              <a:gd name="connsiteX1" fmla="*/ 0 w 1181017"/>
              <a:gd name="connsiteY1" fmla="*/ 535935 h 590778"/>
              <a:gd name="connsiteX2" fmla="*/ 329678 w 1181017"/>
              <a:gd name="connsiteY2" fmla="*/ 240705 h 590778"/>
              <a:gd name="connsiteX3" fmla="*/ 641267 w 1181017"/>
              <a:gd name="connsiteY3" fmla="*/ 228 h 590778"/>
              <a:gd name="connsiteX4" fmla="*/ 908027 w 1181017"/>
              <a:gd name="connsiteY4" fmla="*/ 242072 h 590778"/>
              <a:gd name="connsiteX5" fmla="*/ 1181017 w 1181017"/>
              <a:gd name="connsiteY5" fmla="*/ 590778 h 590778"/>
              <a:gd name="connsiteX0" fmla="*/ 76117 w 1181017"/>
              <a:gd name="connsiteY0" fmla="*/ 433011 h 483811"/>
              <a:gd name="connsiteX1" fmla="*/ 0 w 1181017"/>
              <a:gd name="connsiteY1" fmla="*/ 428968 h 483811"/>
              <a:gd name="connsiteX2" fmla="*/ 329678 w 1181017"/>
              <a:gd name="connsiteY2" fmla="*/ 133738 h 483811"/>
              <a:gd name="connsiteX3" fmla="*/ 641267 w 1181017"/>
              <a:gd name="connsiteY3" fmla="*/ 228 h 483811"/>
              <a:gd name="connsiteX4" fmla="*/ 908027 w 1181017"/>
              <a:gd name="connsiteY4" fmla="*/ 135105 h 483811"/>
              <a:gd name="connsiteX5" fmla="*/ 1181017 w 1181017"/>
              <a:gd name="connsiteY5" fmla="*/ 483811 h 483811"/>
              <a:gd name="connsiteX0" fmla="*/ 0 w 1181017"/>
              <a:gd name="connsiteY0" fmla="*/ 428968 h 483811"/>
              <a:gd name="connsiteX1" fmla="*/ 329678 w 1181017"/>
              <a:gd name="connsiteY1" fmla="*/ 133738 h 483811"/>
              <a:gd name="connsiteX2" fmla="*/ 641267 w 1181017"/>
              <a:gd name="connsiteY2" fmla="*/ 228 h 483811"/>
              <a:gd name="connsiteX3" fmla="*/ 908027 w 1181017"/>
              <a:gd name="connsiteY3" fmla="*/ 135105 h 483811"/>
              <a:gd name="connsiteX4" fmla="*/ 1181017 w 1181017"/>
              <a:gd name="connsiteY4" fmla="*/ 483811 h 483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017" h="483811">
                <a:moveTo>
                  <a:pt x="0" y="428968"/>
                </a:moveTo>
                <a:lnTo>
                  <a:pt x="329678" y="133738"/>
                </a:lnTo>
                <a:cubicBezTo>
                  <a:pt x="388945" y="93521"/>
                  <a:pt x="544876" y="0"/>
                  <a:pt x="641267" y="228"/>
                </a:cubicBezTo>
                <a:cubicBezTo>
                  <a:pt x="737658" y="456"/>
                  <a:pt x="818069" y="54508"/>
                  <a:pt x="908027" y="135105"/>
                </a:cubicBezTo>
                <a:cubicBezTo>
                  <a:pt x="997985" y="215702"/>
                  <a:pt x="1102700" y="350461"/>
                  <a:pt x="1181017" y="483811"/>
                </a:cubicBezTo>
              </a:path>
            </a:pathLst>
          </a:custGeom>
          <a:ln>
            <a:solidFill>
              <a:srgbClr val="FFA2F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3" name="Straight Connector 112"/>
          <p:cNvCxnSpPr/>
          <p:nvPr/>
        </p:nvCxnSpPr>
        <p:spPr>
          <a:xfrm rot="16200000" flipH="1">
            <a:off x="5309663" y="3389842"/>
            <a:ext cx="1591729" cy="844549"/>
          </a:xfrm>
          <a:prstGeom prst="line">
            <a:avLst/>
          </a:prstGeom>
          <a:ln w="12700" cap="flat" cmpd="sng" algn="ctr">
            <a:solidFill>
              <a:schemeClr val="accent1"/>
            </a:solidFill>
            <a:prstDash val="lgDash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rot="5400000" flipH="1" flipV="1">
            <a:off x="5051427" y="3311527"/>
            <a:ext cx="1314451" cy="1104898"/>
          </a:xfrm>
          <a:prstGeom prst="line">
            <a:avLst/>
          </a:prstGeom>
          <a:ln w="12700" cap="flat" cmpd="sng" algn="ctr">
            <a:solidFill>
              <a:schemeClr val="accent1"/>
            </a:solidFill>
            <a:prstDash val="lgDash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rot="16200000" flipH="1">
            <a:off x="2192867" y="3555999"/>
            <a:ext cx="1748367" cy="1054100"/>
          </a:xfrm>
          <a:prstGeom prst="line">
            <a:avLst/>
          </a:prstGeom>
          <a:ln w="12700" cap="flat" cmpd="sng" algn="ctr">
            <a:solidFill>
              <a:schemeClr val="accent1"/>
            </a:solidFill>
            <a:prstDash val="lgDash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16200000" flipV="1">
            <a:off x="2482851" y="3651250"/>
            <a:ext cx="1515533" cy="1113367"/>
          </a:xfrm>
          <a:prstGeom prst="line">
            <a:avLst/>
          </a:prstGeom>
          <a:ln w="12700" cap="flat" cmpd="sng" algn="ctr">
            <a:solidFill>
              <a:schemeClr val="accent1"/>
            </a:solidFill>
            <a:prstDash val="lgDash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9090" name="Title 1"/>
          <p:cNvSpPr>
            <a:spLocks noGrp="1"/>
          </p:cNvSpPr>
          <p:nvPr>
            <p:ph type="title"/>
          </p:nvPr>
        </p:nvSpPr>
        <p:spPr>
          <a:xfrm>
            <a:off x="4741862" y="639380"/>
            <a:ext cx="4160838" cy="604837"/>
          </a:xfrm>
        </p:spPr>
        <p:txBody>
          <a:bodyPr>
            <a:normAutofit fontScale="90000"/>
          </a:bodyPr>
          <a:lstStyle/>
          <a:p>
            <a:r>
              <a:rPr lang="en-US" dirty="0" smtClean="0"/>
              <a:t>Discussion</a:t>
            </a:r>
            <a:br>
              <a:rPr lang="en-US" dirty="0" smtClean="0"/>
            </a:br>
            <a:r>
              <a:rPr lang="en-US" dirty="0" smtClean="0"/>
              <a:t>Interpolation</a:t>
            </a:r>
          </a:p>
        </p:txBody>
      </p:sp>
      <p:cxnSp>
        <p:nvCxnSpPr>
          <p:cNvPr id="5" name="Straight Connector 4"/>
          <p:cNvCxnSpPr/>
          <p:nvPr/>
        </p:nvCxnSpPr>
        <p:spPr>
          <a:xfrm rot="5400000">
            <a:off x="-1667669"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 name="Straight Connector 5"/>
          <p:cNvCxnSpPr/>
          <p:nvPr/>
        </p:nvCxnSpPr>
        <p:spPr>
          <a:xfrm rot="5400000">
            <a:off x="-1221011"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 name="Straight Connector 6"/>
          <p:cNvCxnSpPr/>
          <p:nvPr/>
        </p:nvCxnSpPr>
        <p:spPr>
          <a:xfrm rot="5400000">
            <a:off x="-774353" y="41441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 name="Straight Connector 7"/>
          <p:cNvCxnSpPr/>
          <p:nvPr/>
        </p:nvCxnSpPr>
        <p:spPr>
          <a:xfrm rot="5400000">
            <a:off x="-327695" y="41449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9" name="Straight Connector 8"/>
          <p:cNvCxnSpPr/>
          <p:nvPr/>
        </p:nvCxnSpPr>
        <p:spPr>
          <a:xfrm rot="5400000">
            <a:off x="118963"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0" name="Straight Connector 9"/>
          <p:cNvCxnSpPr/>
          <p:nvPr/>
        </p:nvCxnSpPr>
        <p:spPr>
          <a:xfrm rot="5400000">
            <a:off x="565621"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1" name="Straight Connector 10"/>
          <p:cNvCxnSpPr/>
          <p:nvPr/>
        </p:nvCxnSpPr>
        <p:spPr>
          <a:xfrm rot="5400000">
            <a:off x="1012279"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2" name="Straight Connector 11"/>
          <p:cNvCxnSpPr/>
          <p:nvPr/>
        </p:nvCxnSpPr>
        <p:spPr>
          <a:xfrm rot="5400000">
            <a:off x="1458937"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3" name="Straight Connector 12"/>
          <p:cNvCxnSpPr/>
          <p:nvPr/>
        </p:nvCxnSpPr>
        <p:spPr>
          <a:xfrm rot="5400000">
            <a:off x="1905595"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4" name="Straight Connector 13"/>
          <p:cNvCxnSpPr/>
          <p:nvPr/>
        </p:nvCxnSpPr>
        <p:spPr>
          <a:xfrm rot="5400000">
            <a:off x="2352253"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5" name="Straight Connector 14"/>
          <p:cNvCxnSpPr/>
          <p:nvPr/>
        </p:nvCxnSpPr>
        <p:spPr>
          <a:xfrm rot="5400000">
            <a:off x="2798911"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16" name="Straight Connector 15"/>
          <p:cNvCxnSpPr/>
          <p:nvPr/>
        </p:nvCxnSpPr>
        <p:spPr>
          <a:xfrm rot="5400000">
            <a:off x="3245569"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7" name="Straight Connector 16"/>
          <p:cNvCxnSpPr/>
          <p:nvPr/>
        </p:nvCxnSpPr>
        <p:spPr>
          <a:xfrm rot="5400000">
            <a:off x="3692227"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18" name="Straight Connector 17"/>
          <p:cNvCxnSpPr/>
          <p:nvPr/>
        </p:nvCxnSpPr>
        <p:spPr>
          <a:xfrm rot="5400000">
            <a:off x="4155818" y="4136496"/>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19" name="Straight Connector 18"/>
          <p:cNvCxnSpPr/>
          <p:nvPr/>
        </p:nvCxnSpPr>
        <p:spPr>
          <a:xfrm rot="5400000">
            <a:off x="4585543"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0" name="Straight Connector 19"/>
          <p:cNvCxnSpPr/>
          <p:nvPr/>
        </p:nvCxnSpPr>
        <p:spPr>
          <a:xfrm rot="5400000">
            <a:off x="5032201"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1" name="Straight Connector 20"/>
          <p:cNvCxnSpPr/>
          <p:nvPr/>
        </p:nvCxnSpPr>
        <p:spPr>
          <a:xfrm rot="5400000">
            <a:off x="5478859"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22" name="Straight Connector 21"/>
          <p:cNvCxnSpPr/>
          <p:nvPr/>
        </p:nvCxnSpPr>
        <p:spPr>
          <a:xfrm rot="5400000">
            <a:off x="5925517"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23" name="Straight Connector 22"/>
          <p:cNvCxnSpPr/>
          <p:nvPr/>
        </p:nvCxnSpPr>
        <p:spPr>
          <a:xfrm rot="5400000">
            <a:off x="6372175" y="41457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26" name="Oval 25"/>
          <p:cNvSpPr/>
          <p:nvPr/>
        </p:nvSpPr>
        <p:spPr>
          <a:xfrm>
            <a:off x="538966" y="43307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7" name="Oval 26"/>
          <p:cNvSpPr/>
          <p:nvPr/>
        </p:nvSpPr>
        <p:spPr>
          <a:xfrm>
            <a:off x="981391" y="43539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8" name="Oval 27"/>
          <p:cNvSpPr/>
          <p:nvPr/>
        </p:nvSpPr>
        <p:spPr>
          <a:xfrm>
            <a:off x="1436516" y="3790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29" name="Oval 28"/>
          <p:cNvSpPr/>
          <p:nvPr/>
        </p:nvSpPr>
        <p:spPr>
          <a:xfrm>
            <a:off x="1874707" y="33125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0" name="Oval 29"/>
          <p:cNvSpPr/>
          <p:nvPr/>
        </p:nvSpPr>
        <p:spPr>
          <a:xfrm>
            <a:off x="2312898" y="30776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1" name="Oval 30"/>
          <p:cNvSpPr/>
          <p:nvPr/>
        </p:nvSpPr>
        <p:spPr>
          <a:xfrm>
            <a:off x="2742623" y="3577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2" name="Oval 31"/>
          <p:cNvSpPr/>
          <p:nvPr/>
        </p:nvSpPr>
        <p:spPr>
          <a:xfrm>
            <a:off x="3206214" y="43201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3" name="Oval 32"/>
          <p:cNvSpPr/>
          <p:nvPr/>
        </p:nvSpPr>
        <p:spPr>
          <a:xfrm>
            <a:off x="3627472" y="47540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4" name="Oval 33"/>
          <p:cNvSpPr/>
          <p:nvPr/>
        </p:nvSpPr>
        <p:spPr>
          <a:xfrm>
            <a:off x="4078363" y="53403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5" name="Oval 34"/>
          <p:cNvSpPr/>
          <p:nvPr/>
        </p:nvSpPr>
        <p:spPr>
          <a:xfrm>
            <a:off x="4537722" y="52832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6" name="Oval 35"/>
          <p:cNvSpPr/>
          <p:nvPr/>
        </p:nvSpPr>
        <p:spPr>
          <a:xfrm>
            <a:off x="4992847" y="47371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7" name="Oval 36"/>
          <p:cNvSpPr/>
          <p:nvPr/>
        </p:nvSpPr>
        <p:spPr>
          <a:xfrm>
            <a:off x="5456438" y="39941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8" name="Oval 37"/>
          <p:cNvSpPr/>
          <p:nvPr/>
        </p:nvSpPr>
        <p:spPr>
          <a:xfrm>
            <a:off x="5886163" y="360891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39" name="Oval 38"/>
          <p:cNvSpPr/>
          <p:nvPr/>
        </p:nvSpPr>
        <p:spPr>
          <a:xfrm>
            <a:off x="6349754" y="43180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0" name="Oval 39"/>
          <p:cNvSpPr/>
          <p:nvPr/>
        </p:nvSpPr>
        <p:spPr>
          <a:xfrm>
            <a:off x="7230369" y="47815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1" name="Oval 40"/>
          <p:cNvSpPr/>
          <p:nvPr/>
        </p:nvSpPr>
        <p:spPr>
          <a:xfrm>
            <a:off x="7655861" y="41571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2" name="Oval 41"/>
          <p:cNvSpPr/>
          <p:nvPr/>
        </p:nvSpPr>
        <p:spPr>
          <a:xfrm>
            <a:off x="8119453" y="39137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3" name="Oval 42"/>
          <p:cNvSpPr/>
          <p:nvPr/>
        </p:nvSpPr>
        <p:spPr>
          <a:xfrm>
            <a:off x="8576164" y="38311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4" name="Oval 43"/>
          <p:cNvSpPr/>
          <p:nvPr/>
        </p:nvSpPr>
        <p:spPr>
          <a:xfrm>
            <a:off x="6771011" y="50694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cxnSp>
        <p:nvCxnSpPr>
          <p:cNvPr id="65" name="Straight Connector 64"/>
          <p:cNvCxnSpPr/>
          <p:nvPr/>
        </p:nvCxnSpPr>
        <p:spPr>
          <a:xfrm rot="5400000">
            <a:off x="-1444340"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66" name="Straight Connector 65"/>
          <p:cNvCxnSpPr/>
          <p:nvPr/>
        </p:nvCxnSpPr>
        <p:spPr>
          <a:xfrm rot="5400000">
            <a:off x="-997682" y="4144963"/>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67" name="Straight Connector 66"/>
          <p:cNvCxnSpPr/>
          <p:nvPr/>
        </p:nvCxnSpPr>
        <p:spPr>
          <a:xfrm rot="5400000">
            <a:off x="-551024" y="4144169"/>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68" name="Straight Connector 67"/>
          <p:cNvCxnSpPr/>
          <p:nvPr/>
        </p:nvCxnSpPr>
        <p:spPr>
          <a:xfrm rot="5400000">
            <a:off x="-104366" y="4144962"/>
            <a:ext cx="4537075" cy="15875"/>
          </a:xfrm>
          <a:prstGeom prst="line">
            <a:avLst/>
          </a:prstGeom>
          <a:ln>
            <a:solidFill>
              <a:schemeClr val="bg2">
                <a:lumMod val="40000"/>
                <a:lumOff val="60000"/>
              </a:schemeClr>
            </a:solidFill>
          </a:ln>
        </p:spPr>
        <p:style>
          <a:lnRef idx="1">
            <a:schemeClr val="accent1"/>
          </a:lnRef>
          <a:fillRef idx="2">
            <a:schemeClr val="accent1"/>
          </a:fillRef>
          <a:effectRef idx="1">
            <a:schemeClr val="accent1"/>
          </a:effectRef>
          <a:fontRef idx="minor">
            <a:schemeClr val="dk1"/>
          </a:fontRef>
        </p:style>
      </p:cxnSp>
      <p:cxnSp>
        <p:nvCxnSpPr>
          <p:cNvPr id="69" name="Straight Connector 68"/>
          <p:cNvCxnSpPr/>
          <p:nvPr/>
        </p:nvCxnSpPr>
        <p:spPr>
          <a:xfrm rot="5400000">
            <a:off x="342292"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0" name="Straight Connector 69"/>
          <p:cNvCxnSpPr/>
          <p:nvPr/>
        </p:nvCxnSpPr>
        <p:spPr>
          <a:xfrm rot="5400000">
            <a:off x="788950"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1" name="Straight Connector 70"/>
          <p:cNvCxnSpPr/>
          <p:nvPr/>
        </p:nvCxnSpPr>
        <p:spPr>
          <a:xfrm rot="5400000">
            <a:off x="1235608"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2" name="Straight Connector 71"/>
          <p:cNvCxnSpPr/>
          <p:nvPr/>
        </p:nvCxnSpPr>
        <p:spPr>
          <a:xfrm rot="5400000">
            <a:off x="1682266"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3" name="Straight Connector 72"/>
          <p:cNvCxnSpPr/>
          <p:nvPr/>
        </p:nvCxnSpPr>
        <p:spPr>
          <a:xfrm rot="5400000">
            <a:off x="2128924" y="4144962"/>
            <a:ext cx="4537075" cy="15875"/>
          </a:xfrm>
          <a:prstGeom prst="line">
            <a:avLst/>
          </a:prstGeom>
          <a:ln>
            <a:solidFill>
              <a:srgbClr val="8EB4E3"/>
            </a:solidFill>
          </a:ln>
        </p:spPr>
        <p:style>
          <a:lnRef idx="1">
            <a:schemeClr val="accent1"/>
          </a:lnRef>
          <a:fillRef idx="2">
            <a:schemeClr val="accent1"/>
          </a:fillRef>
          <a:effectRef idx="1">
            <a:schemeClr val="accent1"/>
          </a:effectRef>
          <a:fontRef idx="minor">
            <a:schemeClr val="dk1"/>
          </a:fontRef>
        </p:style>
      </p:cxnSp>
      <p:cxnSp>
        <p:nvCxnSpPr>
          <p:cNvPr id="74" name="Straight Connector 73"/>
          <p:cNvCxnSpPr/>
          <p:nvPr/>
        </p:nvCxnSpPr>
        <p:spPr>
          <a:xfrm rot="5400000">
            <a:off x="2575582"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5" name="Straight Connector 74"/>
          <p:cNvCxnSpPr/>
          <p:nvPr/>
        </p:nvCxnSpPr>
        <p:spPr>
          <a:xfrm rot="5400000">
            <a:off x="3022240"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76" name="Straight Connector 75"/>
          <p:cNvCxnSpPr/>
          <p:nvPr/>
        </p:nvCxnSpPr>
        <p:spPr>
          <a:xfrm rot="5400000">
            <a:off x="3468898" y="4144962"/>
            <a:ext cx="4537075" cy="15875"/>
          </a:xfrm>
          <a:prstGeom prst="line">
            <a:avLst/>
          </a:prstGeom>
        </p:spPr>
        <p:style>
          <a:lnRef idx="1">
            <a:schemeClr val="accent1"/>
          </a:lnRef>
          <a:fillRef idx="2">
            <a:schemeClr val="accent1"/>
          </a:fillRef>
          <a:effectRef idx="1">
            <a:schemeClr val="accent1"/>
          </a:effectRef>
          <a:fontRef idx="minor">
            <a:schemeClr val="dk1"/>
          </a:fontRef>
        </p:style>
      </p:cxnSp>
      <p:cxnSp>
        <p:nvCxnSpPr>
          <p:cNvPr id="77" name="Straight Connector 76"/>
          <p:cNvCxnSpPr/>
          <p:nvPr/>
        </p:nvCxnSpPr>
        <p:spPr>
          <a:xfrm rot="5400000">
            <a:off x="3915556"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78" name="Straight Connector 77"/>
          <p:cNvCxnSpPr/>
          <p:nvPr/>
        </p:nvCxnSpPr>
        <p:spPr>
          <a:xfrm rot="5400000">
            <a:off x="4362214" y="4144962"/>
            <a:ext cx="4537075" cy="15875"/>
          </a:xfrm>
          <a:prstGeom prst="line">
            <a:avLst/>
          </a:prstGeom>
          <a:ln>
            <a:solidFill>
              <a:srgbClr val="8EB4E3"/>
            </a:solidFill>
          </a:ln>
        </p:spPr>
        <p:style>
          <a:lnRef idx="1">
            <a:schemeClr val="accent1"/>
          </a:lnRef>
          <a:fillRef idx="2">
            <a:schemeClr val="accent1"/>
          </a:fillRef>
          <a:effectRef idx="1">
            <a:schemeClr val="accent1"/>
          </a:effectRef>
          <a:fontRef idx="minor">
            <a:schemeClr val="dk1"/>
          </a:fontRef>
        </p:style>
      </p:cxnSp>
      <p:cxnSp>
        <p:nvCxnSpPr>
          <p:cNvPr id="79" name="Straight Connector 78"/>
          <p:cNvCxnSpPr/>
          <p:nvPr/>
        </p:nvCxnSpPr>
        <p:spPr>
          <a:xfrm rot="5400000">
            <a:off x="4808872"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0" name="Straight Connector 79"/>
          <p:cNvCxnSpPr/>
          <p:nvPr/>
        </p:nvCxnSpPr>
        <p:spPr>
          <a:xfrm rot="5400000">
            <a:off x="5255530"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1" name="Straight Connector 80"/>
          <p:cNvCxnSpPr/>
          <p:nvPr/>
        </p:nvCxnSpPr>
        <p:spPr>
          <a:xfrm rot="5400000">
            <a:off x="5702188" y="4144168"/>
            <a:ext cx="4537075" cy="17463"/>
          </a:xfrm>
          <a:prstGeom prst="line">
            <a:avLst/>
          </a:prstGeom>
        </p:spPr>
        <p:style>
          <a:lnRef idx="1">
            <a:schemeClr val="accent1"/>
          </a:lnRef>
          <a:fillRef idx="2">
            <a:schemeClr val="accent1"/>
          </a:fillRef>
          <a:effectRef idx="1">
            <a:schemeClr val="accent1"/>
          </a:effectRef>
          <a:fontRef idx="minor">
            <a:schemeClr val="dk1"/>
          </a:fontRef>
        </p:style>
      </p:cxnSp>
      <p:cxnSp>
        <p:nvCxnSpPr>
          <p:cNvPr id="82" name="Straight Connector 81"/>
          <p:cNvCxnSpPr/>
          <p:nvPr/>
        </p:nvCxnSpPr>
        <p:spPr>
          <a:xfrm rot="5400000">
            <a:off x="6148846" y="4144169"/>
            <a:ext cx="4537075" cy="17462"/>
          </a:xfrm>
          <a:prstGeom prst="line">
            <a:avLst/>
          </a:prstGeom>
        </p:spPr>
        <p:style>
          <a:lnRef idx="1">
            <a:schemeClr val="accent1"/>
          </a:lnRef>
          <a:fillRef idx="2">
            <a:schemeClr val="accent1"/>
          </a:fillRef>
          <a:effectRef idx="1">
            <a:schemeClr val="accent1"/>
          </a:effectRef>
          <a:fontRef idx="minor">
            <a:schemeClr val="dk1"/>
          </a:fontRef>
        </p:style>
      </p:cxnSp>
      <p:cxnSp>
        <p:nvCxnSpPr>
          <p:cNvPr id="83" name="Straight Connector 82"/>
          <p:cNvCxnSpPr/>
          <p:nvPr/>
        </p:nvCxnSpPr>
        <p:spPr>
          <a:xfrm rot="5400000">
            <a:off x="6597091" y="4145756"/>
            <a:ext cx="4538662" cy="15875"/>
          </a:xfrm>
          <a:prstGeom prst="line">
            <a:avLst/>
          </a:prstGeom>
        </p:spPr>
        <p:style>
          <a:lnRef idx="1">
            <a:schemeClr val="accent1"/>
          </a:lnRef>
          <a:fillRef idx="2">
            <a:schemeClr val="accent1"/>
          </a:fillRef>
          <a:effectRef idx="1">
            <a:schemeClr val="accent1"/>
          </a:effectRef>
          <a:fontRef idx="minor">
            <a:schemeClr val="dk1"/>
          </a:fontRef>
        </p:style>
      </p:cxnSp>
      <p:sp>
        <p:nvSpPr>
          <p:cNvPr id="84" name="Oval 83"/>
          <p:cNvSpPr/>
          <p:nvPr/>
        </p:nvSpPr>
        <p:spPr>
          <a:xfrm>
            <a:off x="783462" y="4432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5" name="Oval 84"/>
          <p:cNvSpPr/>
          <p:nvPr/>
        </p:nvSpPr>
        <p:spPr>
          <a:xfrm>
            <a:off x="1225886" y="414231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6" name="Oval 85"/>
          <p:cNvSpPr/>
          <p:nvPr/>
        </p:nvSpPr>
        <p:spPr>
          <a:xfrm>
            <a:off x="1634444" y="347768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7" name="Oval 86"/>
          <p:cNvSpPr/>
          <p:nvPr/>
        </p:nvSpPr>
        <p:spPr>
          <a:xfrm>
            <a:off x="2081103" y="31559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8" name="Oval 87"/>
          <p:cNvSpPr/>
          <p:nvPr/>
        </p:nvSpPr>
        <p:spPr>
          <a:xfrm>
            <a:off x="2527761" y="32427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89" name="Oval 88"/>
          <p:cNvSpPr/>
          <p:nvPr/>
        </p:nvSpPr>
        <p:spPr>
          <a:xfrm>
            <a:off x="2991352" y="3894667"/>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0" name="Oval 89"/>
          <p:cNvSpPr/>
          <p:nvPr/>
        </p:nvSpPr>
        <p:spPr>
          <a:xfrm>
            <a:off x="3395677" y="44344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1" name="Oval 90"/>
          <p:cNvSpPr/>
          <p:nvPr/>
        </p:nvSpPr>
        <p:spPr>
          <a:xfrm>
            <a:off x="3910068" y="50673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2" name="Oval 91"/>
          <p:cNvSpPr/>
          <p:nvPr/>
        </p:nvSpPr>
        <p:spPr>
          <a:xfrm>
            <a:off x="4305926" y="5530850"/>
            <a:ext cx="152400" cy="152400"/>
          </a:xfrm>
          <a:prstGeom prst="ellipse">
            <a:avLst/>
          </a:prstGeom>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3" name="Oval 92"/>
          <p:cNvSpPr/>
          <p:nvPr/>
        </p:nvSpPr>
        <p:spPr>
          <a:xfrm>
            <a:off x="4756817" y="502073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4" name="Oval 93"/>
          <p:cNvSpPr/>
          <p:nvPr/>
        </p:nvSpPr>
        <p:spPr>
          <a:xfrm>
            <a:off x="5224642" y="42756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5" name="Oval 94"/>
          <p:cNvSpPr/>
          <p:nvPr/>
        </p:nvSpPr>
        <p:spPr>
          <a:xfrm>
            <a:off x="5654367" y="3697816"/>
            <a:ext cx="152400" cy="152400"/>
          </a:xfrm>
          <a:prstGeom prst="ellipse">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6" name="Oval 95"/>
          <p:cNvSpPr/>
          <p:nvPr/>
        </p:nvSpPr>
        <p:spPr>
          <a:xfrm>
            <a:off x="6126424" y="39137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7" name="Oval 96"/>
          <p:cNvSpPr/>
          <p:nvPr/>
        </p:nvSpPr>
        <p:spPr>
          <a:xfrm>
            <a:off x="6564616" y="46693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8" name="Oval 97"/>
          <p:cNvSpPr/>
          <p:nvPr/>
        </p:nvSpPr>
        <p:spPr>
          <a:xfrm>
            <a:off x="7440998" y="432858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99" name="Oval 98"/>
          <p:cNvSpPr/>
          <p:nvPr/>
        </p:nvSpPr>
        <p:spPr>
          <a:xfrm>
            <a:off x="7904590" y="410633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0" name="Oval 99"/>
          <p:cNvSpPr/>
          <p:nvPr/>
        </p:nvSpPr>
        <p:spPr>
          <a:xfrm>
            <a:off x="8338548" y="37020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1" name="Oval 100"/>
          <p:cNvSpPr/>
          <p:nvPr/>
        </p:nvSpPr>
        <p:spPr>
          <a:xfrm>
            <a:off x="8809567" y="423756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2" name="Oval 101"/>
          <p:cNvSpPr/>
          <p:nvPr/>
        </p:nvSpPr>
        <p:spPr>
          <a:xfrm>
            <a:off x="7028207" y="511175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03" name="TextBox 102"/>
          <p:cNvSpPr txBox="1"/>
          <p:nvPr/>
        </p:nvSpPr>
        <p:spPr>
          <a:xfrm>
            <a:off x="8028033" y="1570566"/>
            <a:ext cx="787783" cy="369332"/>
          </a:xfrm>
          <a:prstGeom prst="rect">
            <a:avLst/>
          </a:prstGeom>
          <a:noFill/>
        </p:spPr>
        <p:txBody>
          <a:bodyPr wrap="none" rtlCol="0">
            <a:spAutoFit/>
          </a:bodyPr>
          <a:lstStyle/>
          <a:p>
            <a:pPr algn="r"/>
            <a:r>
              <a:rPr lang="en-US" dirty="0" err="1" smtClean="0">
                <a:solidFill>
                  <a:srgbClr val="00C359"/>
                </a:solidFill>
              </a:rPr>
              <a:t>spline</a:t>
            </a:r>
            <a:endParaRPr lang="en-US" dirty="0">
              <a:solidFill>
                <a:srgbClr val="00C359"/>
              </a:solidFill>
            </a:endParaRPr>
          </a:p>
        </p:txBody>
      </p:sp>
      <p:sp>
        <p:nvSpPr>
          <p:cNvPr id="120" name="Oval 119"/>
          <p:cNvSpPr/>
          <p:nvPr/>
        </p:nvSpPr>
        <p:spPr>
          <a:xfrm>
            <a:off x="3237072" y="4238624"/>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21" name="Oval 120"/>
          <p:cNvSpPr/>
          <p:nvPr/>
        </p:nvSpPr>
        <p:spPr>
          <a:xfrm>
            <a:off x="3008472" y="3946524"/>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22" name="Oval 121"/>
          <p:cNvSpPr/>
          <p:nvPr/>
        </p:nvSpPr>
        <p:spPr>
          <a:xfrm>
            <a:off x="5688172" y="3813174"/>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123" name="Oval 122"/>
          <p:cNvSpPr/>
          <p:nvPr/>
        </p:nvSpPr>
        <p:spPr>
          <a:xfrm>
            <a:off x="5916772" y="3730624"/>
            <a:ext cx="107950" cy="107950"/>
          </a:xfrm>
          <a:prstGeom prst="ellipse">
            <a:avLst/>
          </a:prstGeom>
          <a:solidFill>
            <a:srgbClr val="C924D0"/>
          </a:solid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wipe(right)">
                                      <p:cBhvr>
                                        <p:cTn id="11" dur="500"/>
                                        <p:tgtEl>
                                          <p:spTgt spid="1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2000"/>
                                        <p:tgtEl>
                                          <p:spTgt spid="119"/>
                                        </p:tgtEl>
                                      </p:cBhvr>
                                    </p:animEffect>
                                  </p:childTnLst>
                                </p:cTn>
                              </p:par>
                            </p:childTnLst>
                          </p:cTn>
                        </p:par>
                        <p:par>
                          <p:cTn id="16" fill="hold">
                            <p:stCondLst>
                              <p:cond delay="3000"/>
                            </p:stCondLst>
                            <p:childTnLst>
                              <p:par>
                                <p:cTn id="17" presetID="1"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1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wipe(left)">
                                      <p:cBhvr>
                                        <p:cTn id="26" dur="500"/>
                                        <p:tgtEl>
                                          <p:spTgt spid="1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right)">
                                      <p:cBhvr>
                                        <p:cTn id="30" dur="500"/>
                                        <p:tgtEl>
                                          <p:spTgt spid="11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2000"/>
                                        <p:tgtEl>
                                          <p:spTgt spid="118"/>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23"/>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8" grpId="0" animBg="1"/>
      <p:bldP spid="120" grpId="0" animBg="1"/>
      <p:bldP spid="121" grpId="0" animBg="1"/>
      <p:bldP spid="122" grpId="0" animBg="1"/>
      <p:bldP spid="1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2"/>
          <p:cNvSpPr>
            <a:spLocks noGrp="1"/>
          </p:cNvSpPr>
          <p:nvPr>
            <p:ph type="title"/>
          </p:nvPr>
        </p:nvSpPr>
        <p:spPr/>
        <p:txBody>
          <a:bodyPr>
            <a:normAutofit fontScale="90000"/>
          </a:bodyPr>
          <a:lstStyle/>
          <a:p>
            <a:r>
              <a:rPr lang="en-US" dirty="0" smtClean="0">
                <a:effectLst>
                  <a:glow rad="63500">
                    <a:schemeClr val="accent6">
                      <a:alpha val="75000"/>
                    </a:schemeClr>
                  </a:glow>
                </a:effectLst>
              </a:rPr>
              <a:t>Additions and Improvements</a:t>
            </a:r>
            <a:br>
              <a:rPr lang="en-US" dirty="0" smtClean="0">
                <a:effectLst>
                  <a:glow rad="63500">
                    <a:schemeClr val="accent6">
                      <a:alpha val="75000"/>
                    </a:schemeClr>
                  </a:glow>
                </a:effectLst>
              </a:rPr>
            </a:br>
            <a:r>
              <a:rPr lang="en-US" dirty="0" smtClean="0">
                <a:effectLst>
                  <a:glow rad="63500">
                    <a:schemeClr val="accent6">
                      <a:alpha val="75000"/>
                    </a:schemeClr>
                  </a:glow>
                </a:effectLst>
              </a:rPr>
              <a:t>in the Works</a:t>
            </a:r>
          </a:p>
        </p:txBody>
      </p:sp>
      <p:sp>
        <p:nvSpPr>
          <p:cNvPr id="121859" name="TextBox 4"/>
          <p:cNvSpPr txBox="1">
            <a:spLocks noChangeArrowheads="1"/>
          </p:cNvSpPr>
          <p:nvPr/>
        </p:nvSpPr>
        <p:spPr bwMode="auto">
          <a:xfrm>
            <a:off x="698500" y="1333500"/>
            <a:ext cx="6921500" cy="3139321"/>
          </a:xfrm>
          <a:prstGeom prst="rect">
            <a:avLst/>
          </a:prstGeom>
          <a:noFill/>
          <a:ln w="9525">
            <a:noFill/>
            <a:miter lim="800000"/>
            <a:headEnd/>
            <a:tailEnd/>
          </a:ln>
        </p:spPr>
        <p:txBody>
          <a:bodyPr>
            <a:prstTxWarp prst="textNoShape">
              <a:avLst/>
            </a:prstTxWarp>
            <a:spAutoFit/>
          </a:bodyPr>
          <a:lstStyle/>
          <a:p>
            <a:pPr>
              <a:buFont typeface="Arial" charset="0"/>
              <a:buChar char="•"/>
            </a:pPr>
            <a:r>
              <a:rPr lang="en-US" dirty="0" smtClean="0"/>
              <a:t> rewrite </a:t>
            </a:r>
            <a:r>
              <a:rPr lang="en-US" dirty="0" err="1"/>
              <a:t>tideConvert</a:t>
            </a:r>
            <a:r>
              <a:rPr lang="en-US" dirty="0"/>
              <a:t> so that it operates from XML input and output </a:t>
            </a:r>
            <a:r>
              <a:rPr lang="en-US" dirty="0" smtClean="0"/>
              <a:t>descriptions</a:t>
            </a:r>
          </a:p>
          <a:p>
            <a:pPr>
              <a:buFont typeface="Arial" charset="0"/>
              <a:buChar char="•"/>
            </a:pPr>
            <a:endParaRPr lang="en-US" dirty="0" smtClean="0"/>
          </a:p>
          <a:p>
            <a:pPr>
              <a:buFont typeface="Arial" charset="0"/>
              <a:buChar char="•"/>
            </a:pPr>
            <a:r>
              <a:rPr lang="en-US" dirty="0" smtClean="0"/>
              <a:t> add </a:t>
            </a:r>
            <a:r>
              <a:rPr lang="en-US" dirty="0"/>
              <a:t>the ability to break a file into parts if time gaps are greater than some configuration value (</a:t>
            </a:r>
            <a:r>
              <a:rPr lang="en-US" dirty="0" err="1"/>
              <a:t>tideTrim</a:t>
            </a:r>
            <a:r>
              <a:rPr lang="en-US" dirty="0" smtClean="0"/>
              <a:t>)</a:t>
            </a:r>
          </a:p>
          <a:p>
            <a:pPr>
              <a:buFont typeface="Arial" charset="0"/>
              <a:buChar char="•"/>
            </a:pPr>
            <a:endParaRPr lang="en-US" dirty="0" smtClean="0"/>
          </a:p>
          <a:p>
            <a:pPr>
              <a:buFont typeface="Arial" charset="0"/>
              <a:buChar char="•"/>
            </a:pPr>
            <a:r>
              <a:rPr lang="en-US" dirty="0" smtClean="0"/>
              <a:t> write </a:t>
            </a:r>
            <a:r>
              <a:rPr lang="en-US" dirty="0" err="1"/>
              <a:t>tideAdjust</a:t>
            </a:r>
            <a:r>
              <a:rPr lang="en-US" dirty="0"/>
              <a:t> to make phase and amplitude adjustments as well as clock drift </a:t>
            </a:r>
            <a:r>
              <a:rPr lang="en-US" dirty="0" smtClean="0"/>
              <a:t>adjustments</a:t>
            </a:r>
          </a:p>
          <a:p>
            <a:pPr>
              <a:buFont typeface="Arial" charset="0"/>
              <a:buChar char="•"/>
            </a:pPr>
            <a:endParaRPr lang="en-US" dirty="0" smtClean="0"/>
          </a:p>
          <a:p>
            <a:pPr>
              <a:buFont typeface="Arial" charset="0"/>
              <a:buChar char="•"/>
            </a:pPr>
            <a:r>
              <a:rPr lang="en-US" dirty="0" smtClean="0"/>
              <a:t> interface </a:t>
            </a:r>
            <a:r>
              <a:rPr lang="en-US" dirty="0"/>
              <a:t>to </a:t>
            </a:r>
            <a:r>
              <a:rPr lang="en-US" dirty="0" err="1" smtClean="0"/>
              <a:t>tappy</a:t>
            </a:r>
            <a:r>
              <a:rPr lang="en-US" dirty="0" smtClean="0"/>
              <a:t> and </a:t>
            </a:r>
            <a:r>
              <a:rPr lang="en-US" dirty="0" err="1" smtClean="0"/>
              <a:t>ttide</a:t>
            </a:r>
            <a:r>
              <a:rPr lang="en-US" dirty="0" smtClean="0"/>
              <a:t> (programs for tidal analysis)</a:t>
            </a:r>
          </a:p>
          <a:p>
            <a:pPr>
              <a:buFont typeface="Arial" charset="0"/>
              <a:buChar cha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2"/>
          <p:cNvSpPr>
            <a:spLocks noGrp="1"/>
          </p:cNvSpPr>
          <p:nvPr>
            <p:ph type="title"/>
          </p:nvPr>
        </p:nvSpPr>
        <p:spPr/>
        <p:txBody>
          <a:bodyPr>
            <a:normAutofit fontScale="90000"/>
          </a:bodyPr>
          <a:lstStyle/>
          <a:p>
            <a:r>
              <a:rPr lang="en-US" dirty="0" smtClean="0">
                <a:effectLst>
                  <a:glow rad="228600">
                    <a:schemeClr val="accent1">
                      <a:alpha val="75000"/>
                    </a:schemeClr>
                  </a:glow>
                </a:effectLst>
              </a:rPr>
              <a:t>Thanks</a:t>
            </a:r>
          </a:p>
        </p:txBody>
      </p:sp>
      <p:sp>
        <p:nvSpPr>
          <p:cNvPr id="122883" name="TextBox 3"/>
          <p:cNvSpPr txBox="1">
            <a:spLocks noChangeArrowheads="1"/>
          </p:cNvSpPr>
          <p:nvPr/>
        </p:nvSpPr>
        <p:spPr bwMode="auto">
          <a:xfrm>
            <a:off x="1016000" y="3784600"/>
            <a:ext cx="4038600" cy="2308324"/>
          </a:xfrm>
          <a:prstGeom prst="rect">
            <a:avLst/>
          </a:prstGeom>
          <a:noFill/>
          <a:ln w="9525">
            <a:noFill/>
            <a:miter lim="800000"/>
            <a:headEnd/>
            <a:tailEnd/>
          </a:ln>
        </p:spPr>
        <p:txBody>
          <a:bodyPr>
            <a:prstTxWarp prst="textNoShape">
              <a:avLst/>
            </a:prstTxWarp>
            <a:spAutoFit/>
          </a:bodyPr>
          <a:lstStyle/>
          <a:p>
            <a:r>
              <a:rPr lang="en-US" dirty="0"/>
              <a:t>to everyone at CCOM, and especially:</a:t>
            </a:r>
          </a:p>
          <a:p>
            <a:r>
              <a:rPr lang="en-US" dirty="0"/>
              <a:t>Brian Calder</a:t>
            </a:r>
          </a:p>
          <a:p>
            <a:r>
              <a:rPr lang="en-US" dirty="0"/>
              <a:t>Kurt </a:t>
            </a:r>
            <a:r>
              <a:rPr lang="en-US" dirty="0" err="1"/>
              <a:t>Schwehr</a:t>
            </a:r>
            <a:endParaRPr lang="en-US" dirty="0"/>
          </a:p>
          <a:p>
            <a:r>
              <a:rPr lang="en-US" dirty="0"/>
              <a:t>Andy </a:t>
            </a:r>
            <a:r>
              <a:rPr lang="en-US" dirty="0" smtClean="0"/>
              <a:t>McLeod</a:t>
            </a:r>
          </a:p>
          <a:p>
            <a:r>
              <a:rPr lang="en-US" dirty="0" smtClean="0"/>
              <a:t>Jim Irish</a:t>
            </a:r>
          </a:p>
          <a:p>
            <a:r>
              <a:rPr lang="en-US" dirty="0" smtClean="0"/>
              <a:t>Tom Lippmann</a:t>
            </a:r>
          </a:p>
          <a:p>
            <a:r>
              <a:rPr lang="en-US" dirty="0" smtClean="0"/>
              <a:t>Monica </a:t>
            </a:r>
            <a:r>
              <a:rPr lang="en-US" dirty="0" err="1"/>
              <a:t>Wolfson</a:t>
            </a:r>
            <a:endParaRPr lang="en-US" dirty="0"/>
          </a:p>
          <a:p>
            <a:r>
              <a:rPr lang="en-US" dirty="0"/>
              <a:t>Sean Denny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2"/>
          <p:cNvSpPr>
            <a:spLocks noGrp="1"/>
          </p:cNvSpPr>
          <p:nvPr>
            <p:ph type="title"/>
          </p:nvPr>
        </p:nvSpPr>
        <p:spPr/>
        <p:txBody>
          <a:bodyPr>
            <a:normAutofit fontScale="90000"/>
          </a:bodyPr>
          <a:lstStyle/>
          <a:p>
            <a:r>
              <a:rPr lang="en-US" dirty="0" smtClean="0"/>
              <a:t>The tide did it!</a:t>
            </a:r>
          </a:p>
        </p:txBody>
      </p:sp>
      <p:pic>
        <p:nvPicPr>
          <p:cNvPr id="120835" name="Picture 3" descr="h97156.jpg"/>
          <p:cNvPicPr>
            <a:picLocks noChangeAspect="1"/>
          </p:cNvPicPr>
          <p:nvPr/>
        </p:nvPicPr>
        <p:blipFill>
          <a:blip r:embed="rId3"/>
          <a:srcRect/>
          <a:stretch>
            <a:fillRect/>
          </a:stretch>
        </p:blipFill>
        <p:spPr bwMode="auto">
          <a:xfrm>
            <a:off x="247650" y="915988"/>
            <a:ext cx="7048500" cy="5762625"/>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335463" y="176213"/>
            <a:ext cx="4160837" cy="604837"/>
          </a:xfrm>
        </p:spPr>
        <p:txBody>
          <a:bodyPr>
            <a:normAutofit fontScale="90000"/>
          </a:bodyPr>
          <a:lstStyle/>
          <a:p>
            <a:r>
              <a:rPr lang="en-US" dirty="0" err="1" smtClean="0"/>
              <a:t>tideConvert</a:t>
            </a:r>
            <a:r>
              <a:rPr lang="en-US" dirty="0" smtClean="0"/>
              <a:t> </a:t>
            </a:r>
            <a:r>
              <a:rPr lang="en-US" dirty="0">
                <a:solidFill>
                  <a:srgbClr val="FFA2FB"/>
                </a:solidFill>
              </a:rPr>
              <a:t>I</a:t>
            </a:r>
            <a:r>
              <a:rPr lang="en-US" dirty="0" smtClean="0">
                <a:solidFill>
                  <a:srgbClr val="FFA2FB"/>
                </a:solidFill>
              </a:rPr>
              <a:t>nput</a:t>
            </a:r>
            <a:r>
              <a:rPr lang="en-US" dirty="0" smtClean="0"/>
              <a:t> Formats</a:t>
            </a:r>
          </a:p>
        </p:txBody>
      </p:sp>
      <p:sp>
        <p:nvSpPr>
          <p:cNvPr id="4" name="Freeform 3"/>
          <p:cNvSpPr/>
          <p:nvPr/>
        </p:nvSpPr>
        <p:spPr>
          <a:xfrm rot="5400000">
            <a:off x="-3113881" y="-4744244"/>
            <a:ext cx="7939088"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0 w 1155700"/>
              <a:gd name="connsiteY5" fmla="*/ 870001 h 1778102"/>
              <a:gd name="connsiteX6" fmla="*/ 0 w 1155700"/>
              <a:gd name="connsiteY6" fmla="*/ 0 h 1778102"/>
              <a:gd name="connsiteX0" fmla="*/ 0 w 7700377"/>
              <a:gd name="connsiteY0" fmla="*/ 539316 h 1778102"/>
              <a:gd name="connsiteX1" fmla="*/ 7122527 w 7700377"/>
              <a:gd name="connsiteY1" fmla="*/ 0 h 1778102"/>
              <a:gd name="connsiteX2" fmla="*/ 7700377 w 7700377"/>
              <a:gd name="connsiteY2" fmla="*/ 889051 h 1778102"/>
              <a:gd name="connsiteX3" fmla="*/ 7122527 w 7700377"/>
              <a:gd name="connsiteY3" fmla="*/ 1778102 h 1778102"/>
              <a:gd name="connsiteX4" fmla="*/ 6544677 w 7700377"/>
              <a:gd name="connsiteY4" fmla="*/ 1778102 h 1778102"/>
              <a:gd name="connsiteX5" fmla="*/ 6544677 w 7700377"/>
              <a:gd name="connsiteY5" fmla="*/ 870001 h 1778102"/>
              <a:gd name="connsiteX6" fmla="*/ 0 w 7700377"/>
              <a:gd name="connsiteY6" fmla="*/ 539316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778102"/>
              <a:gd name="connsiteX1" fmla="*/ 7124568 w 7702418"/>
              <a:gd name="connsiteY1" fmla="*/ 0 h 1778102"/>
              <a:gd name="connsiteX2" fmla="*/ 7702418 w 7702418"/>
              <a:gd name="connsiteY2" fmla="*/ 889051 h 1778102"/>
              <a:gd name="connsiteX3" fmla="*/ 7124568 w 7702418"/>
              <a:gd name="connsiteY3" fmla="*/ 1778102 h 1778102"/>
              <a:gd name="connsiteX4" fmla="*/ 6546718 w 7702418"/>
              <a:gd name="connsiteY4" fmla="*/ 1778102 h 1778102"/>
              <a:gd name="connsiteX5" fmla="*/ 6546718 w 7702418"/>
              <a:gd name="connsiteY5" fmla="*/ 870001 h 1778102"/>
              <a:gd name="connsiteX6" fmla="*/ 0 w 7702418"/>
              <a:gd name="connsiteY6" fmla="*/ 181292 h 1778102"/>
              <a:gd name="connsiteX0" fmla="*/ 0 w 7702418"/>
              <a:gd name="connsiteY0" fmla="*/ 181292 h 1851141"/>
              <a:gd name="connsiteX1" fmla="*/ 7124568 w 7702418"/>
              <a:gd name="connsiteY1" fmla="*/ 0 h 1851141"/>
              <a:gd name="connsiteX2" fmla="*/ 7702418 w 7702418"/>
              <a:gd name="connsiteY2" fmla="*/ 889051 h 1851141"/>
              <a:gd name="connsiteX3" fmla="*/ 7124568 w 7702418"/>
              <a:gd name="connsiteY3" fmla="*/ 1778102 h 1851141"/>
              <a:gd name="connsiteX4" fmla="*/ 6546718 w 7702418"/>
              <a:gd name="connsiteY4" fmla="*/ 1778102 h 1851141"/>
              <a:gd name="connsiteX5" fmla="*/ 6546718 w 7702418"/>
              <a:gd name="connsiteY5" fmla="*/ 870001 h 1851141"/>
              <a:gd name="connsiteX6" fmla="*/ 0 w 7702418"/>
              <a:gd name="connsiteY6" fmla="*/ 181292 h 1851141"/>
              <a:gd name="connsiteX0" fmla="*/ 64860 w 7767278"/>
              <a:gd name="connsiteY0" fmla="*/ 181292 h 1922237"/>
              <a:gd name="connsiteX1" fmla="*/ 7189428 w 7767278"/>
              <a:gd name="connsiteY1" fmla="*/ 0 h 1922237"/>
              <a:gd name="connsiteX2" fmla="*/ 7767278 w 7767278"/>
              <a:gd name="connsiteY2" fmla="*/ 889051 h 1922237"/>
              <a:gd name="connsiteX3" fmla="*/ 7189428 w 7767278"/>
              <a:gd name="connsiteY3" fmla="*/ 1778102 h 1922237"/>
              <a:gd name="connsiteX4" fmla="*/ 6611578 w 7767278"/>
              <a:gd name="connsiteY4" fmla="*/ 1778102 h 1922237"/>
              <a:gd name="connsiteX5" fmla="*/ 0 w 7767278"/>
              <a:gd name="connsiteY5" fmla="*/ 1922237 h 1922237"/>
              <a:gd name="connsiteX6" fmla="*/ 64860 w 7767278"/>
              <a:gd name="connsiteY6" fmla="*/ 181292 h 1922237"/>
              <a:gd name="connsiteX0" fmla="*/ 0 w 7809977"/>
              <a:gd name="connsiteY0" fmla="*/ 289249 h 1922237"/>
              <a:gd name="connsiteX1" fmla="*/ 7232127 w 7809977"/>
              <a:gd name="connsiteY1" fmla="*/ 0 h 1922237"/>
              <a:gd name="connsiteX2" fmla="*/ 7809977 w 7809977"/>
              <a:gd name="connsiteY2" fmla="*/ 889051 h 1922237"/>
              <a:gd name="connsiteX3" fmla="*/ 7232127 w 7809977"/>
              <a:gd name="connsiteY3" fmla="*/ 1778102 h 1922237"/>
              <a:gd name="connsiteX4" fmla="*/ 6654277 w 7809977"/>
              <a:gd name="connsiteY4" fmla="*/ 1778102 h 1922237"/>
              <a:gd name="connsiteX5" fmla="*/ 42699 w 7809977"/>
              <a:gd name="connsiteY5" fmla="*/ 1922237 h 1922237"/>
              <a:gd name="connsiteX6" fmla="*/ 0 w 7809977"/>
              <a:gd name="connsiteY6" fmla="*/ 289249 h 1922237"/>
              <a:gd name="connsiteX0" fmla="*/ 0 w 7938884"/>
              <a:gd name="connsiteY0" fmla="*/ 0 h 2041680"/>
              <a:gd name="connsiteX1" fmla="*/ 7361034 w 7938884"/>
              <a:gd name="connsiteY1" fmla="*/ 119443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 name="connsiteX0" fmla="*/ 0 w 7938884"/>
              <a:gd name="connsiteY0" fmla="*/ 0 h 2041680"/>
              <a:gd name="connsiteX1" fmla="*/ 7421964 w 7938884"/>
              <a:gd name="connsiteY1" fmla="*/ 42055 h 2041680"/>
              <a:gd name="connsiteX2" fmla="*/ 7938884 w 7938884"/>
              <a:gd name="connsiteY2" fmla="*/ 1008494 h 2041680"/>
              <a:gd name="connsiteX3" fmla="*/ 7361034 w 7938884"/>
              <a:gd name="connsiteY3" fmla="*/ 1897545 h 2041680"/>
              <a:gd name="connsiteX4" fmla="*/ 6783184 w 7938884"/>
              <a:gd name="connsiteY4" fmla="*/ 1897545 h 2041680"/>
              <a:gd name="connsiteX5" fmla="*/ 171606 w 7938884"/>
              <a:gd name="connsiteY5" fmla="*/ 2041680 h 2041680"/>
              <a:gd name="connsiteX6" fmla="*/ 0 w 7938884"/>
              <a:gd name="connsiteY6" fmla="*/ 0 h 20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884" h="2041680">
                <a:moveTo>
                  <a:pt x="0" y="0"/>
                </a:moveTo>
                <a:lnTo>
                  <a:pt x="7421964" y="42055"/>
                </a:lnTo>
                <a:lnTo>
                  <a:pt x="7938884" y="1008494"/>
                </a:lnTo>
                <a:lnTo>
                  <a:pt x="7361034" y="1897545"/>
                </a:lnTo>
                <a:cubicBezTo>
                  <a:pt x="7168417" y="1897545"/>
                  <a:pt x="354176" y="1970584"/>
                  <a:pt x="6783184" y="1897545"/>
                </a:cubicBezTo>
                <a:lnTo>
                  <a:pt x="171606" y="2041680"/>
                </a:lnTo>
                <a:lnTo>
                  <a:pt x="0" y="0"/>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5" name="Freeform 4"/>
          <p:cNvSpPr/>
          <p:nvPr/>
        </p:nvSpPr>
        <p:spPr>
          <a:xfrm rot="5400000">
            <a:off x="-3098800" y="3927475"/>
            <a:ext cx="7908925" cy="2041525"/>
          </a:xfrm>
          <a:custGeom>
            <a:avLst/>
            <a:gdLst>
              <a:gd name="connsiteX0" fmla="*/ 0 w 1155700"/>
              <a:gd name="connsiteY0" fmla="*/ 0 h 1778102"/>
              <a:gd name="connsiteX1" fmla="*/ 577850 w 1155700"/>
              <a:gd name="connsiteY1" fmla="*/ 0 h 1778102"/>
              <a:gd name="connsiteX2" fmla="*/ 1155700 w 1155700"/>
              <a:gd name="connsiteY2" fmla="*/ 889051 h 1778102"/>
              <a:gd name="connsiteX3" fmla="*/ 577850 w 1155700"/>
              <a:gd name="connsiteY3" fmla="*/ 1778102 h 1778102"/>
              <a:gd name="connsiteX4" fmla="*/ 0 w 1155700"/>
              <a:gd name="connsiteY4" fmla="*/ 1778102 h 1778102"/>
              <a:gd name="connsiteX5" fmla="*/ 577850 w 1155700"/>
              <a:gd name="connsiteY5" fmla="*/ 889051 h 1778102"/>
              <a:gd name="connsiteX6" fmla="*/ 0 w 1155700"/>
              <a:gd name="connsiteY6" fmla="*/ 0 h 1778102"/>
              <a:gd name="connsiteX0" fmla="*/ 0 w 1168400"/>
              <a:gd name="connsiteY0" fmla="*/ 0 h 1778102"/>
              <a:gd name="connsiteX1" fmla="*/ 577850 w 1168400"/>
              <a:gd name="connsiteY1" fmla="*/ 0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168400"/>
              <a:gd name="connsiteY0" fmla="*/ 0 h 1778102"/>
              <a:gd name="connsiteX1" fmla="*/ 1155700 w 1168400"/>
              <a:gd name="connsiteY1" fmla="*/ 11214 h 1778102"/>
              <a:gd name="connsiteX2" fmla="*/ 1155700 w 1168400"/>
              <a:gd name="connsiteY2" fmla="*/ 889051 h 1778102"/>
              <a:gd name="connsiteX3" fmla="*/ 1168400 w 1168400"/>
              <a:gd name="connsiteY3" fmla="*/ 1776514 h 1778102"/>
              <a:gd name="connsiteX4" fmla="*/ 0 w 1168400"/>
              <a:gd name="connsiteY4" fmla="*/ 1778102 h 1778102"/>
              <a:gd name="connsiteX5" fmla="*/ 577850 w 1168400"/>
              <a:gd name="connsiteY5" fmla="*/ 889051 h 1778102"/>
              <a:gd name="connsiteX6" fmla="*/ 0 w 1168400"/>
              <a:gd name="connsiteY6" fmla="*/ 0 h 1778102"/>
              <a:gd name="connsiteX0" fmla="*/ 0 w 1930980"/>
              <a:gd name="connsiteY0" fmla="*/ 0 h 1778102"/>
              <a:gd name="connsiteX1" fmla="*/ 1155700 w 1930980"/>
              <a:gd name="connsiteY1" fmla="*/ 11214 h 1778102"/>
              <a:gd name="connsiteX2" fmla="*/ 1155700 w 1930980"/>
              <a:gd name="connsiteY2" fmla="*/ 8890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0 h 1778102"/>
              <a:gd name="connsiteX1" fmla="*/ 1155700 w 1930980"/>
              <a:gd name="connsiteY1" fmla="*/ 11214 h 1778102"/>
              <a:gd name="connsiteX2" fmla="*/ 1803400 w 1930980"/>
              <a:gd name="connsiteY2" fmla="*/ 800151 h 1778102"/>
              <a:gd name="connsiteX3" fmla="*/ 1930980 w 1930980"/>
              <a:gd name="connsiteY3" fmla="*/ 1709360 h 1778102"/>
              <a:gd name="connsiteX4" fmla="*/ 0 w 1930980"/>
              <a:gd name="connsiteY4" fmla="*/ 1778102 h 1778102"/>
              <a:gd name="connsiteX5" fmla="*/ 577850 w 1930980"/>
              <a:gd name="connsiteY5" fmla="*/ 889051 h 1778102"/>
              <a:gd name="connsiteX6" fmla="*/ 0 w 1930980"/>
              <a:gd name="connsiteY6" fmla="*/ 0 h 1778102"/>
              <a:gd name="connsiteX0" fmla="*/ 0 w 1930980"/>
              <a:gd name="connsiteY0" fmla="*/ 1486 h 1779588"/>
              <a:gd name="connsiteX1" fmla="*/ 1930400 w 1930980"/>
              <a:gd name="connsiteY1" fmla="*/ 0 h 1779588"/>
              <a:gd name="connsiteX2" fmla="*/ 1803400 w 1930980"/>
              <a:gd name="connsiteY2" fmla="*/ 801637 h 1779588"/>
              <a:gd name="connsiteX3" fmla="*/ 1930980 w 1930980"/>
              <a:gd name="connsiteY3" fmla="*/ 1710846 h 1779588"/>
              <a:gd name="connsiteX4" fmla="*/ 0 w 1930980"/>
              <a:gd name="connsiteY4" fmla="*/ 1779588 h 1779588"/>
              <a:gd name="connsiteX5" fmla="*/ 577850 w 1930980"/>
              <a:gd name="connsiteY5" fmla="*/ 890537 h 1779588"/>
              <a:gd name="connsiteX6" fmla="*/ 0 w 1930980"/>
              <a:gd name="connsiteY6" fmla="*/ 1486 h 1779588"/>
              <a:gd name="connsiteX0" fmla="*/ 0 w 4851400"/>
              <a:gd name="connsiteY0" fmla="*/ 39586 h 1817688"/>
              <a:gd name="connsiteX1" fmla="*/ 4851400 w 4851400"/>
              <a:gd name="connsiteY1" fmla="*/ 0 h 1817688"/>
              <a:gd name="connsiteX2" fmla="*/ 1803400 w 4851400"/>
              <a:gd name="connsiteY2" fmla="*/ 839737 h 1817688"/>
              <a:gd name="connsiteX3" fmla="*/ 1930980 w 4851400"/>
              <a:gd name="connsiteY3" fmla="*/ 1748946 h 1817688"/>
              <a:gd name="connsiteX4" fmla="*/ 0 w 4851400"/>
              <a:gd name="connsiteY4" fmla="*/ 1817688 h 1817688"/>
              <a:gd name="connsiteX5" fmla="*/ 577850 w 4851400"/>
              <a:gd name="connsiteY5" fmla="*/ 928637 h 1817688"/>
              <a:gd name="connsiteX6" fmla="*/ 0 w 48514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1930980 w 4864100"/>
              <a:gd name="connsiteY3" fmla="*/ 1748946 h 1817688"/>
              <a:gd name="connsiteX4" fmla="*/ 0 w 4864100"/>
              <a:gd name="connsiteY4" fmla="*/ 1817688 h 1817688"/>
              <a:gd name="connsiteX5" fmla="*/ 577850 w 4864100"/>
              <a:gd name="connsiteY5" fmla="*/ 928637 h 1817688"/>
              <a:gd name="connsiteX6" fmla="*/ 0 w 4864100"/>
              <a:gd name="connsiteY6" fmla="*/ 39586 h 1817688"/>
              <a:gd name="connsiteX0" fmla="*/ 0 w 4864100"/>
              <a:gd name="connsiteY0" fmla="*/ 39586 h 1817688"/>
              <a:gd name="connsiteX1" fmla="*/ 4851400 w 4864100"/>
              <a:gd name="connsiteY1" fmla="*/ 0 h 1817688"/>
              <a:gd name="connsiteX2" fmla="*/ 4864100 w 4864100"/>
              <a:gd name="connsiteY2" fmla="*/ 1258837 h 1817688"/>
              <a:gd name="connsiteX3" fmla="*/ 4839280 w 4864100"/>
              <a:gd name="connsiteY3" fmla="*/ 1799746 h 1817688"/>
              <a:gd name="connsiteX4" fmla="*/ 0 w 4864100"/>
              <a:gd name="connsiteY4" fmla="*/ 1817688 h 1817688"/>
              <a:gd name="connsiteX5" fmla="*/ 577850 w 4864100"/>
              <a:gd name="connsiteY5" fmla="*/ 928637 h 1817688"/>
              <a:gd name="connsiteX6" fmla="*/ 0 w 4864100"/>
              <a:gd name="connsiteY6" fmla="*/ 39586 h 1817688"/>
              <a:gd name="connsiteX0" fmla="*/ 0 w 7842036"/>
              <a:gd name="connsiteY0" fmla="*/ 39586 h 1847635"/>
              <a:gd name="connsiteX1" fmla="*/ 4851400 w 7842036"/>
              <a:gd name="connsiteY1" fmla="*/ 0 h 1847635"/>
              <a:gd name="connsiteX2" fmla="*/ 4864100 w 7842036"/>
              <a:gd name="connsiteY2" fmla="*/ 1258837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6515100 w 7842036"/>
              <a:gd name="connsiteY2" fmla="*/ 1258835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39586 h 1847635"/>
              <a:gd name="connsiteX1" fmla="*/ 4851400 w 7842036"/>
              <a:gd name="connsiteY1" fmla="*/ 0 h 1847635"/>
              <a:gd name="connsiteX2" fmla="*/ 7704497 w 7842036"/>
              <a:gd name="connsiteY2" fmla="*/ 875716 h 1847635"/>
              <a:gd name="connsiteX3" fmla="*/ 7842036 w 7842036"/>
              <a:gd name="connsiteY3" fmla="*/ 1847635 h 1847635"/>
              <a:gd name="connsiteX4" fmla="*/ 0 w 7842036"/>
              <a:gd name="connsiteY4" fmla="*/ 1817688 h 1847635"/>
              <a:gd name="connsiteX5" fmla="*/ 577850 w 7842036"/>
              <a:gd name="connsiteY5" fmla="*/ 928637 h 1847635"/>
              <a:gd name="connsiteX6" fmla="*/ 0 w 7842036"/>
              <a:gd name="connsiteY6" fmla="*/ 39586 h 1847635"/>
              <a:gd name="connsiteX0" fmla="*/ 0 w 7842036"/>
              <a:gd name="connsiteY0" fmla="*/ 41705 h 1849754"/>
              <a:gd name="connsiteX1" fmla="*/ 7505916 w 7842036"/>
              <a:gd name="connsiteY1" fmla="*/ 0 h 1849754"/>
              <a:gd name="connsiteX2" fmla="*/ 7704497 w 7842036"/>
              <a:gd name="connsiteY2" fmla="*/ 877835 h 1849754"/>
              <a:gd name="connsiteX3" fmla="*/ 7842036 w 7842036"/>
              <a:gd name="connsiteY3" fmla="*/ 1849754 h 1849754"/>
              <a:gd name="connsiteX4" fmla="*/ 0 w 7842036"/>
              <a:gd name="connsiteY4" fmla="*/ 1819807 h 1849754"/>
              <a:gd name="connsiteX5" fmla="*/ 577850 w 7842036"/>
              <a:gd name="connsiteY5" fmla="*/ 930756 h 1849754"/>
              <a:gd name="connsiteX6" fmla="*/ 0 w 7842036"/>
              <a:gd name="connsiteY6" fmla="*/ 41705 h 1849754"/>
              <a:gd name="connsiteX0" fmla="*/ 0 w 7909357"/>
              <a:gd name="connsiteY0" fmla="*/ 42762 h 1850811"/>
              <a:gd name="connsiteX1" fmla="*/ 7909357 w 7909357"/>
              <a:gd name="connsiteY1" fmla="*/ 0 h 1850811"/>
              <a:gd name="connsiteX2" fmla="*/ 7704497 w 7909357"/>
              <a:gd name="connsiteY2" fmla="*/ 878892 h 1850811"/>
              <a:gd name="connsiteX3" fmla="*/ 7842036 w 7909357"/>
              <a:gd name="connsiteY3" fmla="*/ 1850811 h 1850811"/>
              <a:gd name="connsiteX4" fmla="*/ 0 w 7909357"/>
              <a:gd name="connsiteY4" fmla="*/ 1820864 h 1850811"/>
              <a:gd name="connsiteX5" fmla="*/ 577850 w 7909357"/>
              <a:gd name="connsiteY5" fmla="*/ 931813 h 1850811"/>
              <a:gd name="connsiteX6" fmla="*/ 0 w 7909357"/>
              <a:gd name="connsiteY6" fmla="*/ 42762 h 185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357" h="1850811">
                <a:moveTo>
                  <a:pt x="0" y="42762"/>
                </a:moveTo>
                <a:lnTo>
                  <a:pt x="7909357" y="0"/>
                </a:lnTo>
                <a:lnTo>
                  <a:pt x="7704497" y="878892"/>
                </a:lnTo>
                <a:lnTo>
                  <a:pt x="7842036" y="1850811"/>
                </a:lnTo>
                <a:lnTo>
                  <a:pt x="0" y="1820864"/>
                </a:lnTo>
                <a:lnTo>
                  <a:pt x="577850" y="931813"/>
                </a:lnTo>
                <a:lnTo>
                  <a:pt x="0" y="42762"/>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8437" name="TextBox 5"/>
          <p:cNvSpPr txBox="1">
            <a:spLocks noChangeArrowheads="1"/>
          </p:cNvSpPr>
          <p:nvPr/>
        </p:nvSpPr>
        <p:spPr bwMode="auto">
          <a:xfrm>
            <a:off x="2032000" y="0"/>
            <a:ext cx="3690938" cy="3970338"/>
          </a:xfrm>
          <a:prstGeom prst="rect">
            <a:avLst/>
          </a:prstGeom>
          <a:noFill/>
          <a:ln w="9525">
            <a:noFill/>
            <a:miter lim="800000"/>
            <a:headEnd/>
            <a:tailEnd/>
          </a:ln>
        </p:spPr>
        <p:txBody>
          <a:bodyPr>
            <a:prstTxWarp prst="textNoShape">
              <a:avLst/>
            </a:prstTxWarp>
            <a:spAutoFit/>
          </a:bodyPr>
          <a:lstStyle/>
          <a:p>
            <a:endParaRPr lang="en-US" sz="900" dirty="0">
              <a:solidFill>
                <a:srgbClr val="DBEEF4"/>
              </a:solidFill>
            </a:endParaRPr>
          </a:p>
          <a:p>
            <a:endParaRPr lang="en-US" sz="900" dirty="0">
              <a:solidFill>
                <a:srgbClr val="DBEEF4"/>
              </a:solidFill>
            </a:endParaRPr>
          </a:p>
          <a:p>
            <a:r>
              <a:rPr lang="en-US" sz="900" dirty="0">
                <a:solidFill>
                  <a:srgbClr val="DBEEF4"/>
                </a:solidFill>
              </a:rPr>
              <a:t>                             DATA LOGGER 3634</a:t>
            </a:r>
          </a:p>
          <a:p>
            <a:r>
              <a:rPr lang="en-US" sz="900" dirty="0">
                <a:solidFill>
                  <a:srgbClr val="DBEEF4"/>
                </a:solidFill>
              </a:rPr>
              <a:t>                                 UNH-CCOM</a:t>
            </a:r>
          </a:p>
          <a:p>
            <a:endParaRPr lang="en-US" sz="900" dirty="0">
              <a:solidFill>
                <a:srgbClr val="DBEEF4"/>
              </a:solidFill>
            </a:endParaRPr>
          </a:p>
          <a:p>
            <a:r>
              <a:rPr lang="en-US" sz="900" dirty="0">
                <a:solidFill>
                  <a:srgbClr val="DBEEF4"/>
                </a:solidFill>
              </a:rPr>
              <a:t>                                                               Date: 31/10-2008</a:t>
            </a:r>
          </a:p>
          <a:p>
            <a:r>
              <a:rPr lang="en-US" sz="900" dirty="0">
                <a:solidFill>
                  <a:srgbClr val="DBEEF4"/>
                </a:solidFill>
              </a:rPr>
              <a:t>-------------------------------------------------------------------------------</a:t>
            </a:r>
          </a:p>
          <a:p>
            <a:r>
              <a:rPr lang="en-US" sz="900" dirty="0">
                <a:solidFill>
                  <a:srgbClr val="DBEEF4"/>
                </a:solidFill>
              </a:rPr>
              <a:t>                                  Reading</a:t>
            </a:r>
          </a:p>
          <a:p>
            <a:r>
              <a:rPr lang="en-US" sz="900" dirty="0">
                <a:solidFill>
                  <a:srgbClr val="DBEEF4"/>
                </a:solidFill>
              </a:rPr>
              <a:t>   Parameter             Unit      5:21</a:t>
            </a:r>
          </a:p>
          <a:p>
            <a:r>
              <a:rPr lang="en-US" sz="900" dirty="0">
                <a:solidFill>
                  <a:srgbClr val="DBEEF4"/>
                </a:solidFill>
              </a:rPr>
              <a:t>-------------------------------------------------------------------------------</a:t>
            </a:r>
          </a:p>
          <a:p>
            <a:r>
              <a:rPr lang="en-US" sz="900" dirty="0">
                <a:solidFill>
                  <a:srgbClr val="DBEEF4"/>
                </a:solidFill>
              </a:rPr>
              <a:t>01 REFERENCE 839                   840    </a:t>
            </a:r>
          </a:p>
          <a:p>
            <a:r>
              <a:rPr lang="en-US" sz="900" dirty="0">
                <a:solidFill>
                  <a:srgbClr val="DBEEF4"/>
                </a:solidFill>
              </a:rPr>
              <a:t>02 Water level           m           2.36 </a:t>
            </a:r>
          </a:p>
          <a:p>
            <a:r>
              <a:rPr lang="en-US" sz="900" dirty="0">
                <a:solidFill>
                  <a:srgbClr val="DBEEF4"/>
                </a:solidFill>
              </a:rPr>
              <a:t>--------------------------------------- A system from </a:t>
            </a:r>
            <a:r>
              <a:rPr lang="en-US" sz="900" dirty="0" err="1">
                <a:solidFill>
                  <a:srgbClr val="DBEEF4"/>
                </a:solidFill>
              </a:rPr>
              <a:t>Aanderaa</a:t>
            </a:r>
            <a:r>
              <a:rPr lang="en-US" sz="900" dirty="0">
                <a:solidFill>
                  <a:srgbClr val="DBEEF4"/>
                </a:solidFill>
              </a:rPr>
              <a:t> Instruments ----</a:t>
            </a:r>
          </a:p>
          <a:p>
            <a:endParaRPr lang="en-US" sz="900" dirty="0">
              <a:solidFill>
                <a:srgbClr val="DBEEF4"/>
              </a:solidFill>
            </a:endParaRPr>
          </a:p>
          <a:p>
            <a:endParaRPr lang="en-US" sz="900" dirty="0">
              <a:solidFill>
                <a:srgbClr val="DBEEF4"/>
              </a:solidFill>
            </a:endParaRPr>
          </a:p>
          <a:p>
            <a:r>
              <a:rPr lang="en-US" sz="900" dirty="0">
                <a:solidFill>
                  <a:srgbClr val="DBEEF4"/>
                </a:solidFill>
              </a:rPr>
              <a:t>Time/Date :  31 October-2008  5:21:00</a:t>
            </a:r>
          </a:p>
          <a:p>
            <a:endParaRPr lang="en-US" sz="900" dirty="0">
              <a:solidFill>
                <a:srgbClr val="DBEEF4"/>
              </a:solidFill>
            </a:endParaRPr>
          </a:p>
          <a:p>
            <a:r>
              <a:rPr lang="en-US" sz="900" dirty="0">
                <a:solidFill>
                  <a:srgbClr val="DBEEF4"/>
                </a:solidFill>
              </a:rPr>
              <a:t>Time     Ref.   Ch002    </a:t>
            </a:r>
          </a:p>
          <a:p>
            <a:r>
              <a:rPr lang="en-US" sz="900" dirty="0">
                <a:solidFill>
                  <a:srgbClr val="DBEEF4"/>
                </a:solidFill>
              </a:rPr>
              <a:t> 5:21    840        2.36 </a:t>
            </a:r>
          </a:p>
          <a:p>
            <a:r>
              <a:rPr lang="en-US" sz="900" dirty="0">
                <a:solidFill>
                  <a:srgbClr val="DBEEF4"/>
                </a:solidFill>
              </a:rPr>
              <a:t> 5:23    840        2.36 </a:t>
            </a:r>
          </a:p>
          <a:p>
            <a:r>
              <a:rPr lang="en-US" sz="900" dirty="0">
                <a:solidFill>
                  <a:srgbClr val="DBEEF4"/>
                </a:solidFill>
              </a:rPr>
              <a:t> 5:25    840        2.35 </a:t>
            </a:r>
          </a:p>
          <a:p>
            <a:r>
              <a:rPr lang="en-US" sz="900" dirty="0">
                <a:solidFill>
                  <a:srgbClr val="DBEEF4"/>
                </a:solidFill>
              </a:rPr>
              <a:t> 5:27    840        2.35 </a:t>
            </a:r>
          </a:p>
          <a:p>
            <a:r>
              <a:rPr lang="en-US" sz="900" dirty="0">
                <a:solidFill>
                  <a:srgbClr val="DBEEF4"/>
                </a:solidFill>
              </a:rPr>
              <a:t> 5:29    840        2.35 </a:t>
            </a:r>
          </a:p>
          <a:p>
            <a:r>
              <a:rPr lang="en-US" sz="900" dirty="0">
                <a:solidFill>
                  <a:srgbClr val="DBEEF4"/>
                </a:solidFill>
              </a:rPr>
              <a:t> 5:31    840        2.35 </a:t>
            </a:r>
          </a:p>
          <a:p>
            <a:r>
              <a:rPr lang="en-US" sz="900" dirty="0">
                <a:solidFill>
                  <a:srgbClr val="DBEEF4"/>
                </a:solidFill>
              </a:rPr>
              <a:t> 5:33    840        2.35 </a:t>
            </a:r>
          </a:p>
          <a:p>
            <a:r>
              <a:rPr lang="en-US" sz="900" dirty="0">
                <a:solidFill>
                  <a:srgbClr val="DBEEF4"/>
                </a:solidFill>
              </a:rPr>
              <a:t> 5:35    840        2.35 </a:t>
            </a:r>
          </a:p>
          <a:p>
            <a:r>
              <a:rPr lang="en-US" sz="900" dirty="0">
                <a:solidFill>
                  <a:srgbClr val="DBEEF4"/>
                </a:solidFill>
              </a:rPr>
              <a:t> 5:37    840        2.35 </a:t>
            </a:r>
          </a:p>
        </p:txBody>
      </p:sp>
      <p:sp>
        <p:nvSpPr>
          <p:cNvPr id="18438" name="TextBox 6"/>
          <p:cNvSpPr txBox="1">
            <a:spLocks noChangeArrowheads="1"/>
          </p:cNvSpPr>
          <p:nvPr/>
        </p:nvSpPr>
        <p:spPr bwMode="auto">
          <a:xfrm>
            <a:off x="3475038" y="2811463"/>
            <a:ext cx="3656012" cy="2168525"/>
          </a:xfrm>
          <a:prstGeom prst="rect">
            <a:avLst/>
          </a:prstGeom>
          <a:noFill/>
          <a:ln w="9525">
            <a:noFill/>
            <a:miter lim="800000"/>
            <a:headEnd/>
            <a:tailEnd/>
          </a:ln>
        </p:spPr>
        <p:txBody>
          <a:bodyPr wrap="none">
            <a:prstTxWarp prst="textNoShape">
              <a:avLst/>
            </a:prstTxWarp>
            <a:spAutoFit/>
          </a:bodyPr>
          <a:lstStyle/>
          <a:p>
            <a:r>
              <a:rPr lang="en-US" sz="900">
                <a:solidFill>
                  <a:srgbClr val="F6F1BE"/>
                </a:solidFill>
              </a:rPr>
              <a:t># START LOGGING UTC seconds since the epoch: 1223468878.55</a:t>
            </a:r>
          </a:p>
          <a:p>
            <a:r>
              <a:rPr lang="en-US" sz="900">
                <a:solidFill>
                  <a:srgbClr val="F6F1BE"/>
                </a:solidFill>
              </a:rPr>
              <a:t># SPEED:       9600</a:t>
            </a:r>
          </a:p>
          <a:p>
            <a:r>
              <a:rPr lang="en-US" sz="900">
                <a:solidFill>
                  <a:srgbClr val="F6F1BE"/>
                </a:solidFill>
              </a:rPr>
              <a:t># PORT:        /dev/ttyS0</a:t>
            </a:r>
          </a:p>
          <a:p>
            <a:r>
              <a:rPr lang="en-US" sz="900">
                <a:solidFill>
                  <a:srgbClr val="F6F1BE"/>
                </a:solidFill>
              </a:rPr>
              <a:t># TIMEOUT:     300.0</a:t>
            </a:r>
          </a:p>
          <a:p>
            <a:r>
              <a:rPr lang="en-US" sz="900">
                <a:solidFill>
                  <a:srgbClr val="F6F1BE"/>
                </a:solidFill>
              </a:rPr>
              <a:t># STATIONID:   memma</a:t>
            </a:r>
          </a:p>
          <a:p>
            <a:r>
              <a:rPr lang="en-US" sz="900">
                <a:solidFill>
                  <a:srgbClr val="F6F1BE"/>
                </a:solidFill>
              </a:rPr>
              <a:t># DAEMON MODE: True</a:t>
            </a:r>
          </a:p>
          <a:p>
            <a:r>
              <a:rPr lang="en-US" sz="900">
                <a:solidFill>
                  <a:srgbClr val="F6F1BE"/>
                </a:solidFill>
              </a:rPr>
              <a:t>440,rmemma,1223468881.96</a:t>
            </a:r>
          </a:p>
          <a:p>
            <a:r>
              <a:rPr lang="en-US" sz="900">
                <a:solidFill>
                  <a:srgbClr val="F6F1BE"/>
                </a:solidFill>
              </a:rPr>
              <a:t>636  551  440,rmemma,1223468883.52</a:t>
            </a:r>
          </a:p>
          <a:p>
            <a:r>
              <a:rPr lang="en-US" sz="900">
                <a:solidFill>
                  <a:srgbClr val="F6F1BE"/>
                </a:solidFill>
              </a:rPr>
              <a:t>636  440,rmemma,1223468897.25</a:t>
            </a:r>
          </a:p>
          <a:p>
            <a:r>
              <a:rPr lang="en-US" sz="900">
                <a:solidFill>
                  <a:srgbClr val="F6F1BE"/>
                </a:solidFill>
              </a:rPr>
              <a:t>550  440,rmemma,1223468907.77</a:t>
            </a:r>
          </a:p>
          <a:p>
            <a:r>
              <a:rPr lang="en-US" sz="900">
                <a:solidFill>
                  <a:srgbClr val="F6F1BE"/>
                </a:solidFill>
              </a:rPr>
              <a:t>636  550  440,rmemma,1223468921.06</a:t>
            </a:r>
          </a:p>
          <a:p>
            <a:r>
              <a:rPr lang="en-US" sz="900">
                <a:solidFill>
                  <a:srgbClr val="F6F1BE"/>
                </a:solidFill>
              </a:rPr>
              <a:t>636  549  440,rmemma,1223468932.06</a:t>
            </a:r>
          </a:p>
          <a:p>
            <a:r>
              <a:rPr lang="en-US" sz="900">
                <a:solidFill>
                  <a:srgbClr val="F6F1BE"/>
                </a:solidFill>
              </a:rPr>
              <a:t>636  549  440,rmemma,1223468944.17</a:t>
            </a:r>
          </a:p>
          <a:p>
            <a:r>
              <a:rPr lang="en-US" sz="900">
                <a:solidFill>
                  <a:srgbClr val="F6F1BE"/>
                </a:solidFill>
              </a:rPr>
              <a:t>636  549  440,rmemma,1223468956.34</a:t>
            </a:r>
          </a:p>
          <a:p>
            <a:r>
              <a:rPr lang="en-US" sz="900">
                <a:solidFill>
                  <a:srgbClr val="F6F1BE"/>
                </a:solidFill>
              </a:rPr>
              <a:t>636  549  440,rmemma,1223468968.81</a:t>
            </a:r>
          </a:p>
        </p:txBody>
      </p:sp>
      <p:sp>
        <p:nvSpPr>
          <p:cNvPr id="8" name="TextBox 7"/>
          <p:cNvSpPr txBox="1"/>
          <p:nvPr/>
        </p:nvSpPr>
        <p:spPr>
          <a:xfrm>
            <a:off x="5676900" y="698500"/>
            <a:ext cx="2252663" cy="2032000"/>
          </a:xfrm>
          <a:prstGeom prst="rect">
            <a:avLst/>
          </a:prstGeom>
          <a:noFill/>
        </p:spPr>
        <p:txBody>
          <a:bodyPr wrap="none">
            <a:spAutoFit/>
          </a:bodyPr>
          <a:lstStyle/>
          <a:p>
            <a:pPr>
              <a:defRPr/>
            </a:pPr>
            <a:r>
              <a:rPr lang="en-US" sz="900" dirty="0">
                <a:solidFill>
                  <a:schemeClr val="accent6">
                    <a:lumMod val="20000"/>
                    <a:lumOff val="80000"/>
                  </a:schemeClr>
                </a:solidFill>
              </a:rPr>
              <a:t>Station Date      Time  </a:t>
            </a:r>
            <a:r>
              <a:rPr lang="en-US" sz="900" dirty="0" err="1">
                <a:solidFill>
                  <a:schemeClr val="accent6">
                    <a:lumMod val="20000"/>
                    <a:lumOff val="80000"/>
                  </a:schemeClr>
                </a:solidFill>
              </a:rPr>
              <a:t>Pred</a:t>
            </a:r>
            <a:r>
              <a:rPr lang="en-US" sz="900" dirty="0">
                <a:solidFill>
                  <a:schemeClr val="accent6">
                    <a:lumMod val="20000"/>
                    <a:lumOff val="80000"/>
                  </a:schemeClr>
                </a:solidFill>
              </a:rPr>
              <a:t> 6 </a:t>
            </a:r>
            <a:r>
              <a:rPr lang="en-US" sz="900" dirty="0" err="1">
                <a:solidFill>
                  <a:schemeClr val="accent6">
                    <a:lumMod val="20000"/>
                    <a:lumOff val="80000"/>
                  </a:schemeClr>
                </a:solidFill>
              </a:rPr>
              <a:t>Acoustc</a:t>
            </a:r>
            <a:endParaRPr lang="en-US" sz="900" dirty="0">
              <a:solidFill>
                <a:schemeClr val="accent6">
                  <a:lumMod val="20000"/>
                  <a:lumOff val="80000"/>
                </a:schemeClr>
              </a:solidFill>
            </a:endParaRPr>
          </a:p>
          <a:p>
            <a:pPr>
              <a:defRPr/>
            </a:pPr>
            <a:r>
              <a:rPr lang="en-US" sz="900" dirty="0">
                <a:solidFill>
                  <a:schemeClr val="accent6">
                    <a:lumMod val="20000"/>
                    <a:lumOff val="80000"/>
                  </a:schemeClr>
                </a:solidFill>
              </a:rPr>
              <a:t>DCP#:                        1       1</a:t>
            </a:r>
          </a:p>
          <a:p>
            <a:pPr>
              <a:defRPr/>
            </a:pPr>
            <a:r>
              <a:rPr lang="en-US" sz="900" dirty="0">
                <a:solidFill>
                  <a:schemeClr val="accent6">
                    <a:lumMod val="20000"/>
                    <a:lumOff val="80000"/>
                  </a:schemeClr>
                </a:solidFill>
              </a:rPr>
              <a:t>Units:                    Feet    Feet</a:t>
            </a:r>
          </a:p>
          <a:p>
            <a:pPr>
              <a:defRPr/>
            </a:pPr>
            <a:r>
              <a:rPr lang="en-US" sz="900" dirty="0">
                <a:solidFill>
                  <a:schemeClr val="accent6">
                    <a:lumMod val="20000"/>
                    <a:lumOff val="80000"/>
                  </a:schemeClr>
                </a:solidFill>
              </a:rPr>
              <a:t>Data%:  NAVD       GMT  100.00  100.00  </a:t>
            </a:r>
          </a:p>
          <a:p>
            <a:pPr>
              <a:defRPr/>
            </a:pPr>
            <a:r>
              <a:rPr lang="en-US" sz="900" dirty="0">
                <a:solidFill>
                  <a:schemeClr val="accent6">
                    <a:lumMod val="20000"/>
                    <a:lumOff val="80000"/>
                  </a:schemeClr>
                </a:solidFill>
              </a:rPr>
              <a:t>Maximum:                  6.13    6.19  </a:t>
            </a:r>
          </a:p>
          <a:p>
            <a:pPr>
              <a:defRPr/>
            </a:pPr>
            <a:r>
              <a:rPr lang="en-US" sz="900" dirty="0">
                <a:solidFill>
                  <a:schemeClr val="accent6">
                    <a:lumMod val="20000"/>
                    <a:lumOff val="80000"/>
                  </a:schemeClr>
                </a:solidFill>
              </a:rPr>
              <a:t>Minimum:                 -6.57   -6.19  </a:t>
            </a:r>
          </a:p>
          <a:p>
            <a:pPr>
              <a:defRPr/>
            </a:pPr>
            <a:r>
              <a:rPr lang="en-US" sz="900" dirty="0">
                <a:solidFill>
                  <a:schemeClr val="accent6">
                    <a:lumMod val="20000"/>
                    <a:lumOff val="80000"/>
                  </a:schemeClr>
                </a:solidFill>
              </a:rPr>
              <a:t>------- -------- ----- ------- ------- </a:t>
            </a:r>
          </a:p>
          <a:p>
            <a:pPr>
              <a:defRPr/>
            </a:pPr>
            <a:r>
              <a:rPr lang="en-US" sz="900" dirty="0">
                <a:solidFill>
                  <a:schemeClr val="accent6">
                    <a:lumMod val="20000"/>
                    <a:lumOff val="80000"/>
                  </a:schemeClr>
                </a:solidFill>
              </a:rPr>
              <a:t>8423898 20100801 00:00   -2.80   -2.67</a:t>
            </a:r>
          </a:p>
          <a:p>
            <a:pPr>
              <a:defRPr/>
            </a:pPr>
            <a:r>
              <a:rPr lang="en-US" sz="900" dirty="0">
                <a:solidFill>
                  <a:schemeClr val="accent6">
                    <a:lumMod val="20000"/>
                    <a:lumOff val="80000"/>
                  </a:schemeClr>
                </a:solidFill>
              </a:rPr>
              <a:t>8423898 20100801 00:06   -2.93   -2.83</a:t>
            </a:r>
          </a:p>
          <a:p>
            <a:pPr>
              <a:defRPr/>
            </a:pPr>
            <a:r>
              <a:rPr lang="en-US" sz="900" dirty="0">
                <a:solidFill>
                  <a:schemeClr val="accent6">
                    <a:lumMod val="20000"/>
                    <a:lumOff val="80000"/>
                  </a:schemeClr>
                </a:solidFill>
              </a:rPr>
              <a:t>8423898 20100801 00:12   -3.06   -2.94</a:t>
            </a:r>
          </a:p>
          <a:p>
            <a:pPr>
              <a:defRPr/>
            </a:pPr>
            <a:r>
              <a:rPr lang="en-US" sz="900" dirty="0">
                <a:solidFill>
                  <a:schemeClr val="accent6">
                    <a:lumMod val="20000"/>
                    <a:lumOff val="80000"/>
                  </a:schemeClr>
                </a:solidFill>
              </a:rPr>
              <a:t>8423898 20100801 00:18   -3.18   -3.10</a:t>
            </a:r>
          </a:p>
          <a:p>
            <a:pPr>
              <a:defRPr/>
            </a:pPr>
            <a:r>
              <a:rPr lang="en-US" sz="900" dirty="0">
                <a:solidFill>
                  <a:schemeClr val="accent6">
                    <a:lumMod val="20000"/>
                    <a:lumOff val="80000"/>
                  </a:schemeClr>
                </a:solidFill>
              </a:rPr>
              <a:t>8423898 20100801 00:24   -3.28   -3.20</a:t>
            </a:r>
          </a:p>
          <a:p>
            <a:pPr>
              <a:defRPr/>
            </a:pPr>
            <a:r>
              <a:rPr lang="en-US" sz="900" dirty="0">
                <a:solidFill>
                  <a:schemeClr val="accent6">
                    <a:lumMod val="20000"/>
                    <a:lumOff val="80000"/>
                  </a:schemeClr>
                </a:solidFill>
              </a:rPr>
              <a:t>8423898 20100801 00:30   -3.38   -3.28</a:t>
            </a:r>
          </a:p>
          <a:p>
            <a:pPr>
              <a:defRPr/>
            </a:pPr>
            <a:endParaRPr lang="en-US" sz="900" dirty="0">
              <a:solidFill>
                <a:schemeClr val="accent6">
                  <a:lumMod val="20000"/>
                  <a:lumOff val="80000"/>
                </a:schemeClr>
              </a:solidFill>
            </a:endParaRPr>
          </a:p>
        </p:txBody>
      </p:sp>
      <p:sp>
        <p:nvSpPr>
          <p:cNvPr id="10" name="TextBox 9"/>
          <p:cNvSpPr txBox="1"/>
          <p:nvPr/>
        </p:nvSpPr>
        <p:spPr>
          <a:xfrm rot="18901961">
            <a:off x="1629262" y="1808034"/>
            <a:ext cx="3810959" cy="461665"/>
          </a:xfrm>
          <a:prstGeom prst="rect">
            <a:avLst/>
          </a:prstGeom>
          <a:noFill/>
          <a:effectLst>
            <a:outerShdw blurRad="50800" dist="38100" dir="12480000">
              <a:schemeClr val="tx1">
                <a:alpha val="43000"/>
              </a:schemeClr>
            </a:outerShdw>
          </a:effectLst>
        </p:spPr>
        <p:txBody>
          <a:bodyPr wrap="none">
            <a:spAutoFit/>
          </a:bodyPr>
          <a:lstStyle/>
          <a:p>
            <a:pPr>
              <a:defRPr/>
            </a:pPr>
            <a:r>
              <a:rPr lang="en-US" sz="2400" b="1" dirty="0" err="1">
                <a:solidFill>
                  <a:srgbClr val="3366FF"/>
                </a:solidFill>
                <a:effectLst>
                  <a:glow rad="63500">
                    <a:srgbClr val="FFFF00">
                      <a:alpha val="75000"/>
                    </a:srgbClr>
                  </a:glow>
                </a:effectLst>
              </a:rPr>
              <a:t>Aanderaa</a:t>
            </a:r>
            <a:r>
              <a:rPr lang="en-US" sz="2400" b="1" dirty="0">
                <a:solidFill>
                  <a:srgbClr val="3366FF"/>
                </a:solidFill>
                <a:effectLst>
                  <a:glow rad="63500">
                    <a:srgbClr val="FFFF00">
                      <a:alpha val="75000"/>
                    </a:srgbClr>
                  </a:glow>
                </a:effectLst>
              </a:rPr>
              <a:t> – 2 minute </a:t>
            </a:r>
            <a:r>
              <a:rPr lang="en-US" sz="2400" b="1" dirty="0" err="1">
                <a:solidFill>
                  <a:srgbClr val="3366FF"/>
                </a:solidFill>
                <a:effectLst>
                  <a:glow rad="63500">
                    <a:srgbClr val="FFFF00">
                      <a:alpha val="75000"/>
                    </a:srgbClr>
                  </a:glow>
                </a:effectLst>
              </a:rPr>
              <a:t>avg</a:t>
            </a:r>
            <a:endParaRPr lang="en-US" sz="2400" b="1" dirty="0">
              <a:solidFill>
                <a:srgbClr val="3366FF"/>
              </a:solidFill>
              <a:effectLst>
                <a:glow rad="63500">
                  <a:srgbClr val="FFFF00">
                    <a:alpha val="75000"/>
                  </a:srgbClr>
                </a:glow>
              </a:effectLst>
            </a:endParaRPr>
          </a:p>
        </p:txBody>
      </p:sp>
      <p:sp>
        <p:nvSpPr>
          <p:cNvPr id="18441" name="TextBox 8"/>
          <p:cNvSpPr txBox="1">
            <a:spLocks noChangeArrowheads="1"/>
          </p:cNvSpPr>
          <p:nvPr/>
        </p:nvSpPr>
        <p:spPr bwMode="auto">
          <a:xfrm>
            <a:off x="6680200" y="3271838"/>
            <a:ext cx="2197100" cy="1477962"/>
          </a:xfrm>
          <a:prstGeom prst="rect">
            <a:avLst/>
          </a:prstGeom>
          <a:noFill/>
          <a:ln w="9525">
            <a:noFill/>
            <a:miter lim="800000"/>
            <a:headEnd/>
            <a:tailEnd/>
          </a:ln>
        </p:spPr>
        <p:txBody>
          <a:bodyPr>
            <a:prstTxWarp prst="textNoShape">
              <a:avLst/>
            </a:prstTxWarp>
            <a:spAutoFit/>
          </a:bodyPr>
          <a:lstStyle/>
          <a:p>
            <a:r>
              <a:rPr lang="en-US" sz="900">
                <a:solidFill>
                  <a:srgbClr val="CCFFCC"/>
                </a:solidFill>
              </a:rPr>
              <a:t>06/30/2010,15:39:20,h-3611,2.452,m,G</a:t>
            </a:r>
          </a:p>
          <a:p>
            <a:r>
              <a:rPr lang="en-US" sz="900">
                <a:solidFill>
                  <a:srgbClr val="CCFFCC"/>
                </a:solidFill>
              </a:rPr>
              <a:t>06/30/2010,15:39:21,h-3611,2.455,m,G</a:t>
            </a:r>
          </a:p>
          <a:p>
            <a:r>
              <a:rPr lang="en-US" sz="900">
                <a:solidFill>
                  <a:srgbClr val="CCFFCC"/>
                </a:solidFill>
              </a:rPr>
              <a:t>06/30/2010,15:39:22,h-3611,2.457,m,G</a:t>
            </a:r>
          </a:p>
          <a:p>
            <a:r>
              <a:rPr lang="en-US" sz="900">
                <a:solidFill>
                  <a:srgbClr val="CCFFCC"/>
                </a:solidFill>
              </a:rPr>
              <a:t>06/30/2010,15:39:23,h-3611,2.457,m,G</a:t>
            </a:r>
          </a:p>
          <a:p>
            <a:r>
              <a:rPr lang="en-US" sz="900">
                <a:solidFill>
                  <a:srgbClr val="CCFFCC"/>
                </a:solidFill>
              </a:rPr>
              <a:t>06/30/2010,15:39:24,h-3611,2.457,m,G</a:t>
            </a:r>
          </a:p>
          <a:p>
            <a:r>
              <a:rPr lang="en-US" sz="900">
                <a:solidFill>
                  <a:srgbClr val="CCFFCC"/>
                </a:solidFill>
              </a:rPr>
              <a:t>06/30/2010,15:39:25,h-3611,2.460,m,G</a:t>
            </a:r>
          </a:p>
          <a:p>
            <a:r>
              <a:rPr lang="en-US" sz="900">
                <a:solidFill>
                  <a:srgbClr val="CCFFCC"/>
                </a:solidFill>
              </a:rPr>
              <a:t>06/30/2010,15:39:26,h-3611,2.459,m,G</a:t>
            </a:r>
          </a:p>
          <a:p>
            <a:r>
              <a:rPr lang="en-US" sz="900">
                <a:solidFill>
                  <a:srgbClr val="CCFFCC"/>
                </a:solidFill>
              </a:rPr>
              <a:t>06/30/2010,15:39:27,h-3611,2.458,m,G</a:t>
            </a:r>
          </a:p>
          <a:p>
            <a:r>
              <a:rPr lang="en-US" sz="900">
                <a:solidFill>
                  <a:srgbClr val="CCFFCC"/>
                </a:solidFill>
              </a:rPr>
              <a:t>06/30/2010,15:39:28,h-3611,2.458,m,G</a:t>
            </a:r>
          </a:p>
          <a:p>
            <a:endParaRPr lang="en-US" sz="900">
              <a:solidFill>
                <a:srgbClr val="CCFFCC"/>
              </a:solidFill>
            </a:endParaRPr>
          </a:p>
        </p:txBody>
      </p:sp>
      <p:sp>
        <p:nvSpPr>
          <p:cNvPr id="11" name="TextBox 10"/>
          <p:cNvSpPr txBox="1"/>
          <p:nvPr/>
        </p:nvSpPr>
        <p:spPr>
          <a:xfrm rot="18901961">
            <a:off x="3508409" y="3236265"/>
            <a:ext cx="2186266" cy="830997"/>
          </a:xfrm>
          <a:prstGeom prst="rect">
            <a:avLst/>
          </a:prstGeom>
          <a:noFill/>
          <a:effectLst>
            <a:outerShdw blurRad="50800" dist="38100" dir="12480000">
              <a:schemeClr val="tx1">
                <a:alpha val="43000"/>
              </a:schemeClr>
            </a:outerShdw>
          </a:effectLst>
        </p:spPr>
        <p:txBody>
          <a:bodyPr wrap="none">
            <a:spAutoFit/>
          </a:bodyPr>
          <a:lstStyle/>
          <a:p>
            <a:pPr>
              <a:defRPr/>
            </a:pPr>
            <a:r>
              <a:rPr lang="en-US" sz="2400" b="1" dirty="0" err="1">
                <a:solidFill>
                  <a:srgbClr val="3366FF"/>
                </a:solidFill>
                <a:effectLst>
                  <a:glow rad="63500">
                    <a:srgbClr val="FFFF00">
                      <a:alpha val="75000"/>
                    </a:srgbClr>
                  </a:glow>
                </a:effectLst>
              </a:rPr>
              <a:t>Aanderaa</a:t>
            </a:r>
            <a:r>
              <a:rPr lang="en-US" sz="2400" b="1" dirty="0">
                <a:solidFill>
                  <a:srgbClr val="3366FF"/>
                </a:solidFill>
                <a:effectLst>
                  <a:glow rad="63500">
                    <a:srgbClr val="FFFF00">
                      <a:alpha val="75000"/>
                    </a:srgbClr>
                  </a:glow>
                </a:effectLst>
              </a:rPr>
              <a:t> </a:t>
            </a:r>
          </a:p>
          <a:p>
            <a:pPr>
              <a:defRPr/>
            </a:pPr>
            <a:r>
              <a:rPr lang="en-US" sz="2400" b="1" dirty="0">
                <a:solidFill>
                  <a:srgbClr val="3366FF"/>
                </a:solidFill>
                <a:effectLst>
                  <a:glow rad="63500">
                    <a:srgbClr val="FFFF00">
                      <a:alpha val="75000"/>
                    </a:srgbClr>
                  </a:glow>
                </a:effectLst>
              </a:rPr>
              <a:t> raw pressure</a:t>
            </a:r>
          </a:p>
        </p:txBody>
      </p:sp>
      <p:sp>
        <p:nvSpPr>
          <p:cNvPr id="12" name="TextBox 11"/>
          <p:cNvSpPr txBox="1"/>
          <p:nvPr/>
        </p:nvSpPr>
        <p:spPr>
          <a:xfrm rot="18901961">
            <a:off x="5870481" y="1414332"/>
            <a:ext cx="1518715" cy="461665"/>
          </a:xfrm>
          <a:prstGeom prst="rect">
            <a:avLst/>
          </a:prstGeom>
          <a:noFill/>
          <a:effectLst>
            <a:outerShdw blurRad="50800" dist="38100" dir="12480000">
              <a:schemeClr val="tx1">
                <a:alpha val="43000"/>
              </a:schemeClr>
            </a:outerShdw>
          </a:effectLst>
        </p:spPr>
        <p:txBody>
          <a:bodyPr wrap="none">
            <a:spAutoFit/>
          </a:bodyPr>
          <a:lstStyle/>
          <a:p>
            <a:pPr>
              <a:defRPr/>
            </a:pPr>
            <a:r>
              <a:rPr lang="en-US" sz="2400" b="1" dirty="0" err="1">
                <a:solidFill>
                  <a:srgbClr val="3366FF"/>
                </a:solidFill>
                <a:effectLst>
                  <a:glow rad="63500">
                    <a:srgbClr val="FFFF00">
                      <a:alpha val="75000"/>
                    </a:srgbClr>
                  </a:glow>
                </a:effectLst>
              </a:rPr>
              <a:t>Aquatrac</a:t>
            </a:r>
            <a:endParaRPr lang="en-US" sz="2400" b="1" dirty="0">
              <a:solidFill>
                <a:srgbClr val="3366FF"/>
              </a:solidFill>
              <a:effectLst>
                <a:glow rad="63500">
                  <a:srgbClr val="FFFF00">
                    <a:alpha val="75000"/>
                  </a:srgbClr>
                </a:glow>
              </a:effectLst>
            </a:endParaRPr>
          </a:p>
        </p:txBody>
      </p:sp>
      <p:sp>
        <p:nvSpPr>
          <p:cNvPr id="13" name="TextBox 12"/>
          <p:cNvSpPr txBox="1"/>
          <p:nvPr/>
        </p:nvSpPr>
        <p:spPr>
          <a:xfrm rot="18901961">
            <a:off x="6732232" y="3452167"/>
            <a:ext cx="1758414" cy="830997"/>
          </a:xfrm>
          <a:prstGeom prst="rect">
            <a:avLst/>
          </a:prstGeom>
          <a:noFill/>
          <a:effectLst>
            <a:outerShdw blurRad="50800" dist="38100" dir="12480000">
              <a:schemeClr val="tx1">
                <a:alpha val="43000"/>
              </a:schemeClr>
            </a:outerShdw>
          </a:effectLst>
        </p:spPr>
        <p:txBody>
          <a:bodyPr wrap="none">
            <a:spAutoFit/>
          </a:bodyPr>
          <a:lstStyle/>
          <a:p>
            <a:pPr>
              <a:defRPr/>
            </a:pPr>
            <a:r>
              <a:rPr lang="en-US" sz="2400" b="1" dirty="0">
                <a:solidFill>
                  <a:srgbClr val="3366FF"/>
                </a:solidFill>
                <a:effectLst>
                  <a:glow rad="63500">
                    <a:srgbClr val="FFFF00">
                      <a:alpha val="75000"/>
                    </a:srgbClr>
                  </a:glow>
                </a:effectLst>
              </a:rPr>
              <a:t>Microwave </a:t>
            </a:r>
          </a:p>
          <a:p>
            <a:pPr>
              <a:defRPr/>
            </a:pPr>
            <a:r>
              <a:rPr lang="en-US" sz="2400" b="1" dirty="0">
                <a:solidFill>
                  <a:srgbClr val="3366FF"/>
                </a:solidFill>
                <a:effectLst>
                  <a:glow rad="63500">
                    <a:srgbClr val="FFFF00">
                      <a:alpha val="75000"/>
                    </a:srgbClr>
                  </a:glow>
                </a:effectLst>
              </a:rPr>
              <a:t>tide gauge</a:t>
            </a:r>
          </a:p>
        </p:txBody>
      </p:sp>
      <p:sp>
        <p:nvSpPr>
          <p:cNvPr id="18445" name="TextBox 13"/>
          <p:cNvSpPr txBox="1">
            <a:spLocks noChangeArrowheads="1"/>
          </p:cNvSpPr>
          <p:nvPr/>
        </p:nvSpPr>
        <p:spPr bwMode="auto">
          <a:xfrm>
            <a:off x="3606800" y="5187950"/>
            <a:ext cx="2432050" cy="1200150"/>
          </a:xfrm>
          <a:prstGeom prst="rect">
            <a:avLst/>
          </a:prstGeom>
          <a:noFill/>
          <a:ln w="9525">
            <a:noFill/>
            <a:miter lim="800000"/>
            <a:headEnd/>
            <a:tailEnd/>
          </a:ln>
        </p:spPr>
        <p:txBody>
          <a:bodyPr wrap="none">
            <a:prstTxWarp prst="textNoShape">
              <a:avLst/>
            </a:prstTxWarp>
            <a:spAutoFit/>
          </a:bodyPr>
          <a:lstStyle/>
          <a:p>
            <a:r>
              <a:rPr lang="en-US" sz="900" dirty="0"/>
              <a:t>08/03/2010,14:24:00,SNS,0.000,M,G</a:t>
            </a:r>
          </a:p>
          <a:p>
            <a:r>
              <a:rPr lang="en-US" sz="900" dirty="0"/>
              <a:t>08/03/2010,14:24:00,DAT,10.000,M,G</a:t>
            </a:r>
          </a:p>
          <a:p>
            <a:r>
              <a:rPr lang="en-US" sz="900" dirty="0"/>
              <a:t>08/03/2010,14:24:00,BAT,12.8,V,G</a:t>
            </a:r>
          </a:p>
          <a:p>
            <a:r>
              <a:rPr lang="en-US" sz="900" dirty="0"/>
              <a:t>08/03/2010,14:25:30,PAROS1,1.667, </a:t>
            </a:r>
            <a:r>
              <a:rPr lang="en-US" sz="900" dirty="0" err="1"/>
              <a:t>Avg,G</a:t>
            </a:r>
            <a:endParaRPr lang="en-US" sz="900" dirty="0"/>
          </a:p>
          <a:p>
            <a:r>
              <a:rPr lang="en-US" sz="900" dirty="0"/>
              <a:t>08/03/2010,14:25:30,P1STD,0.006, </a:t>
            </a:r>
            <a:r>
              <a:rPr lang="en-US" sz="900" dirty="0" err="1"/>
              <a:t>Std,G</a:t>
            </a:r>
            <a:endParaRPr lang="en-US" sz="900" dirty="0"/>
          </a:p>
          <a:p>
            <a:r>
              <a:rPr lang="en-US" sz="900" dirty="0"/>
              <a:t>08/03/2010,14:25:30,P1OUT,0,Samples,G</a:t>
            </a:r>
          </a:p>
          <a:p>
            <a:r>
              <a:rPr lang="en-US" sz="900" dirty="0"/>
              <a:t>08/03/2010,14:30:00,SNS,0.000,M,G</a:t>
            </a:r>
          </a:p>
          <a:p>
            <a:r>
              <a:rPr lang="en-US" sz="900" dirty="0"/>
              <a:t>08/03/2010,14:30:00,DAT,10.000,M,G</a:t>
            </a:r>
          </a:p>
        </p:txBody>
      </p:sp>
      <p:sp>
        <p:nvSpPr>
          <p:cNvPr id="15" name="TextBox 14"/>
          <p:cNvSpPr txBox="1"/>
          <p:nvPr/>
        </p:nvSpPr>
        <p:spPr>
          <a:xfrm rot="18901961">
            <a:off x="3857994" y="5510082"/>
            <a:ext cx="1347394" cy="461665"/>
          </a:xfrm>
          <a:prstGeom prst="rect">
            <a:avLst/>
          </a:prstGeom>
          <a:noFill/>
          <a:effectLst>
            <a:outerShdw blurRad="50800" dist="38100" dir="12480000">
              <a:schemeClr val="tx1">
                <a:alpha val="43000"/>
              </a:schemeClr>
            </a:outerShdw>
          </a:effectLst>
        </p:spPr>
        <p:txBody>
          <a:bodyPr wrap="none">
            <a:spAutoFit/>
          </a:bodyPr>
          <a:lstStyle/>
          <a:p>
            <a:pPr>
              <a:defRPr/>
            </a:pPr>
            <a:r>
              <a:rPr lang="en-US" sz="2400" b="1" dirty="0">
                <a:solidFill>
                  <a:srgbClr val="3366FF"/>
                </a:solidFill>
                <a:effectLst>
                  <a:glow rad="63500">
                    <a:srgbClr val="FFFF00">
                      <a:alpha val="75000"/>
                    </a:srgbClr>
                  </a:glow>
                </a:effectLst>
              </a:rPr>
              <a:t>Bubbler</a:t>
            </a:r>
          </a:p>
        </p:txBody>
      </p:sp>
      <p:sp>
        <p:nvSpPr>
          <p:cNvPr id="2" name="TextBox 1"/>
          <p:cNvSpPr txBox="1"/>
          <p:nvPr/>
        </p:nvSpPr>
        <p:spPr>
          <a:xfrm>
            <a:off x="6927850" y="5105400"/>
            <a:ext cx="2152650" cy="1477328"/>
          </a:xfrm>
          <a:prstGeom prst="rect">
            <a:avLst/>
          </a:prstGeom>
          <a:noFill/>
        </p:spPr>
        <p:txBody>
          <a:bodyPr wrap="square" rtlCol="0">
            <a:spAutoFit/>
          </a:bodyPr>
          <a:lstStyle/>
          <a:p>
            <a:r>
              <a:rPr lang="en-US" dirty="0" smtClean="0">
                <a:solidFill>
                  <a:srgbClr val="FFA2FB"/>
                </a:solidFill>
              </a:rPr>
              <a:t>Numerous data formats from different tide recorders and settings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43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44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100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4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8438" grpId="0"/>
      <p:bldP spid="8" grpId="0"/>
      <p:bldP spid="18441" grpId="0"/>
      <p:bldP spid="18445" grpId="0"/>
    </p:bld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19837</TotalTime>
  <Words>4882</Words>
  <Application>Microsoft Macintosh PowerPoint</Application>
  <PresentationFormat>On-screen Show (4:3)</PresentationFormat>
  <Paragraphs>574</Paragraphs>
  <Slides>84</Slides>
  <Notes>75</Notes>
  <HiddenSlides>1</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Black</vt:lpstr>
      <vt:lpstr>PowerPoint Presentation</vt:lpstr>
      <vt:lpstr>Tide predictors depend on field data collected over many years.</vt:lpstr>
      <vt:lpstr>Outliers</vt:lpstr>
      <vt:lpstr>tideTools</vt:lpstr>
      <vt:lpstr>PowerPoint Presentation</vt:lpstr>
      <vt:lpstr>Outline of this talk</vt:lpstr>
      <vt:lpstr>tideTools</vt:lpstr>
      <vt:lpstr>PowerPoint Presentation</vt:lpstr>
      <vt:lpstr>tideConvert Input Formats</vt:lpstr>
      <vt:lpstr>tideConvert Output  format</vt:lpstr>
      <vt:lpstr>tideTrim Removes Outliers</vt:lpstr>
      <vt:lpstr>tideTrim</vt:lpstr>
      <vt:lpstr>tideTrim</vt:lpstr>
      <vt:lpstr>tideTrim leaves gaps where there were outliers</vt:lpstr>
      <vt:lpstr>tideResample (interpolation)</vt:lpstr>
      <vt:lpstr>tideResample (interpolation)</vt:lpstr>
      <vt:lpstr>tideFilter</vt:lpstr>
      <vt:lpstr>tideResample (downsample)</vt:lpstr>
      <vt:lpstr>tidePeaks</vt:lpstr>
      <vt:lpstr>How each tool works</vt:lpstr>
      <vt:lpstr>PowerPoint Presentation</vt:lpstr>
      <vt:lpstr>tideConvert</vt:lpstr>
      <vt:lpstr>PowerPoint Presentation</vt:lpstr>
      <vt:lpstr>tideTrim</vt:lpstr>
      <vt:lpstr>tideTrim</vt:lpstr>
      <vt:lpstr>tideTrim</vt:lpstr>
      <vt:lpstr>tideTrim</vt:lpstr>
      <vt:lpstr>tideTrim</vt:lpstr>
      <vt:lpstr>tideTrim</vt:lpstr>
      <vt:lpstr>tideTrim</vt:lpstr>
      <vt:lpstr>PowerPoint Presentation</vt:lpstr>
      <vt:lpstr>tideResample interpolation</vt:lpstr>
      <vt:lpstr>tideResample interpolation</vt:lpstr>
      <vt:lpstr>tideResample interpolation</vt:lpstr>
      <vt:lpstr>tideResample downsampling</vt:lpstr>
      <vt:lpstr>tideResample downsampling</vt:lpstr>
      <vt:lpstr>tideResample downsampling</vt:lpstr>
      <vt:lpstr>tideResample downsampling</vt:lpstr>
      <vt:lpstr>tideResample downsampling</vt:lpstr>
      <vt:lpstr>tideResample downsampling</vt:lpstr>
      <vt:lpstr>PowerPoint Presentation</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tideFilter</vt:lpstr>
      <vt:lpstr>Mont Saint-Michel</vt:lpstr>
      <vt:lpstr>tidePeaks</vt:lpstr>
      <vt:lpstr>tidePeaks</vt:lpstr>
      <vt:lpstr>tidePeaks</vt:lpstr>
      <vt:lpstr>tidePeaks</vt:lpstr>
      <vt:lpstr>tidePeaks</vt:lpstr>
      <vt:lpstr>tidePeaks</vt:lpstr>
      <vt:lpstr>tidePeaks</vt:lpstr>
      <vt:lpstr>Discussion</vt:lpstr>
      <vt:lpstr>Discussion command line</vt:lpstr>
      <vt:lpstr>Discussion filters</vt:lpstr>
      <vt:lpstr>Discussion filters</vt:lpstr>
      <vt:lpstr>Discussion filters</vt:lpstr>
      <vt:lpstr>Discussion downsampling</vt:lpstr>
      <vt:lpstr>Discussion downsampling</vt:lpstr>
      <vt:lpstr>Discussion downsampling</vt:lpstr>
      <vt:lpstr>Discussion downsampling</vt:lpstr>
      <vt:lpstr>Discussion downsampling</vt:lpstr>
      <vt:lpstr>Discussion Interpolation</vt:lpstr>
      <vt:lpstr>Discussion Interpolation</vt:lpstr>
      <vt:lpstr>Additions and Improvements in the Works</vt:lpstr>
      <vt:lpstr>Thanks</vt:lpstr>
      <vt:lpstr>The tide did it!</vt:lpstr>
    </vt:vector>
  </TitlesOfParts>
  <Company>S/V Mother of Perl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Capt. Ben Smith</dc:creator>
  <cp:lastModifiedBy>Ben Smith</cp:lastModifiedBy>
  <cp:revision>100</cp:revision>
  <cp:lastPrinted>2010-09-14T17:44:38Z</cp:lastPrinted>
  <dcterms:created xsi:type="dcterms:W3CDTF">2010-09-15T22:27:19Z</dcterms:created>
  <dcterms:modified xsi:type="dcterms:W3CDTF">2014-09-19T14:36:29Z</dcterms:modified>
</cp:coreProperties>
</file>